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theme/themeOverride3.xml" ContentType="application/vnd.openxmlformats-officedocument.themeOverr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4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5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6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7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8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6.xml" ContentType="application/vnd.openxmlformats-officedocument.presentationml.notesSlide+xml"/>
  <Override PartName="/ppt/charts/chart9.xml" ContentType="application/vnd.openxmlformats-officedocument.drawingml.chart+xml"/>
  <Override PartName="/ppt/theme/themeOverride4.xml" ContentType="application/vnd.openxmlformats-officedocument.themeOverride+xml"/>
  <Override PartName="/ppt/notesSlides/notesSlide7.xml" ContentType="application/vnd.openxmlformats-officedocument.presentationml.notesSlide+xml"/>
  <Override PartName="/ppt/charts/chart10.xml" ContentType="application/vnd.openxmlformats-officedocument.drawingml.chart+xml"/>
  <Override PartName="/ppt/theme/themeOverride5.xml" ContentType="application/vnd.openxmlformats-officedocument.themeOverride+xml"/>
  <Override PartName="/ppt/notesSlides/notesSlide8.xml" ContentType="application/vnd.openxmlformats-officedocument.presentationml.notesSlide+xml"/>
  <Override PartName="/ppt/charts/chart11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12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13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14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5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notesSlides/notesSlide9.xml" ContentType="application/vnd.openxmlformats-officedocument.presentationml.notesSlide+xml"/>
  <Override PartName="/ppt/charts/chart16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charts/chart17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charts/chart18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charts/chart19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charts/chart20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notesSlides/notesSlide10.xml" ContentType="application/vnd.openxmlformats-officedocument.presentationml.notesSlide+xml"/>
  <Override PartName="/ppt/charts/chart21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charts/chart22.xml" ContentType="application/vnd.openxmlformats-officedocument.drawingml.chart+xml"/>
  <Override PartName="/ppt/charts/style17.xml" ContentType="application/vnd.ms-office.chartstyle+xml"/>
  <Override PartName="/ppt/charts/colors17.xml" ContentType="application/vnd.ms-office.chartcolorstyle+xml"/>
  <Override PartName="/ppt/charts/chart23.xml" ContentType="application/vnd.openxmlformats-officedocument.drawingml.chart+xml"/>
  <Override PartName="/ppt/charts/style18.xml" ContentType="application/vnd.ms-office.chartstyle+xml"/>
  <Override PartName="/ppt/charts/colors18.xml" ContentType="application/vnd.ms-office.chartcolorstyle+xml"/>
  <Override PartName="/ppt/charts/chart24.xml" ContentType="application/vnd.openxmlformats-officedocument.drawingml.chart+xml"/>
  <Override PartName="/ppt/charts/style19.xml" ContentType="application/vnd.ms-office.chartstyle+xml"/>
  <Override PartName="/ppt/charts/colors19.xml" ContentType="application/vnd.ms-office.chartcolorstyle+xml"/>
  <Override PartName="/ppt/charts/chart25.xml" ContentType="application/vnd.openxmlformats-officedocument.drawingml.chart+xml"/>
  <Override PartName="/ppt/charts/style20.xml" ContentType="application/vnd.ms-office.chartstyle+xml"/>
  <Override PartName="/ppt/charts/colors20.xml" ContentType="application/vnd.ms-office.chartcolorstyle+xml"/>
  <Override PartName="/ppt/notesSlides/notesSlide11.xml" ContentType="application/vnd.openxmlformats-officedocument.presentationml.notesSlide+xml"/>
  <Override PartName="/ppt/charts/chart26.xml" ContentType="application/vnd.openxmlformats-officedocument.drawingml.chart+xml"/>
  <Override PartName="/ppt/charts/style21.xml" ContentType="application/vnd.ms-office.chartstyle+xml"/>
  <Override PartName="/ppt/charts/colors21.xml" ContentType="application/vnd.ms-office.chartcolorstyle+xml"/>
  <Override PartName="/ppt/charts/chart27.xml" ContentType="application/vnd.openxmlformats-officedocument.drawingml.chart+xml"/>
  <Override PartName="/ppt/charts/style22.xml" ContentType="application/vnd.ms-office.chartstyle+xml"/>
  <Override PartName="/ppt/charts/colors22.xml" ContentType="application/vnd.ms-office.chartcolorstyle+xml"/>
  <Override PartName="/ppt/charts/chart28.xml" ContentType="application/vnd.openxmlformats-officedocument.drawingml.chart+xml"/>
  <Override PartName="/ppt/charts/style23.xml" ContentType="application/vnd.ms-office.chartstyle+xml"/>
  <Override PartName="/ppt/charts/colors23.xml" ContentType="application/vnd.ms-office.chartcolorstyle+xml"/>
  <Override PartName="/ppt/charts/chart29.xml" ContentType="application/vnd.openxmlformats-officedocument.drawingml.chart+xml"/>
  <Override PartName="/ppt/charts/style24.xml" ContentType="application/vnd.ms-office.chartstyle+xml"/>
  <Override PartName="/ppt/charts/colors24.xml" ContentType="application/vnd.ms-office.chartcolorstyle+xml"/>
  <Override PartName="/ppt/charts/chart30.xml" ContentType="application/vnd.openxmlformats-officedocument.drawingml.chart+xml"/>
  <Override PartName="/ppt/charts/style25.xml" ContentType="application/vnd.ms-office.chartstyle+xml"/>
  <Override PartName="/ppt/charts/colors25.xml" ContentType="application/vnd.ms-office.chartcolorstyle+xml"/>
  <Override PartName="/ppt/charts/chart31.xml" ContentType="application/vnd.openxmlformats-officedocument.drawingml.chart+xml"/>
  <Override PartName="/ppt/charts/style26.xml" ContentType="application/vnd.ms-office.chartstyle+xml"/>
  <Override PartName="/ppt/charts/colors26.xml" ContentType="application/vnd.ms-office.chartcolorstyle+xml"/>
  <Override PartName="/ppt/charts/chart32.xml" ContentType="application/vnd.openxmlformats-officedocument.drawingml.chart+xml"/>
  <Override PartName="/ppt/charts/style27.xml" ContentType="application/vnd.ms-office.chartstyle+xml"/>
  <Override PartName="/ppt/charts/colors27.xml" ContentType="application/vnd.ms-office.chartcolorstyl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5"/>
  </p:notesMasterIdLst>
  <p:handoutMasterIdLst>
    <p:handoutMasterId r:id="rId26"/>
  </p:handoutMasterIdLst>
  <p:sldIdLst>
    <p:sldId id="573" r:id="rId2"/>
    <p:sldId id="574" r:id="rId3"/>
    <p:sldId id="603" r:id="rId4"/>
    <p:sldId id="589" r:id="rId5"/>
    <p:sldId id="584" r:id="rId6"/>
    <p:sldId id="586" r:id="rId7"/>
    <p:sldId id="587" r:id="rId8"/>
    <p:sldId id="588" r:id="rId9"/>
    <p:sldId id="596" r:id="rId10"/>
    <p:sldId id="590" r:id="rId11"/>
    <p:sldId id="605" r:id="rId12"/>
    <p:sldId id="591" r:id="rId13"/>
    <p:sldId id="592" r:id="rId14"/>
    <p:sldId id="594" r:id="rId15"/>
    <p:sldId id="595" r:id="rId16"/>
    <p:sldId id="606" r:id="rId17"/>
    <p:sldId id="607" r:id="rId18"/>
    <p:sldId id="608" r:id="rId19"/>
    <p:sldId id="600" r:id="rId20"/>
    <p:sldId id="599" r:id="rId21"/>
    <p:sldId id="601" r:id="rId22"/>
    <p:sldId id="602" r:id="rId23"/>
    <p:sldId id="583" r:id="rId24"/>
  </p:sldIdLst>
  <p:sldSz cx="9144000" cy="5143500" type="screen16x9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981">
          <p15:clr>
            <a:srgbClr val="A4A3A4"/>
          </p15:clr>
        </p15:guide>
        <p15:guide id="2" orient="horz" pos="3026">
          <p15:clr>
            <a:srgbClr val="A4A3A4"/>
          </p15:clr>
        </p15:guide>
        <p15:guide id="3" orient="horz" pos="3117">
          <p15:clr>
            <a:srgbClr val="A4A3A4"/>
          </p15:clr>
        </p15:guide>
        <p15:guide id="4" orient="horz" pos="622">
          <p15:clr>
            <a:srgbClr val="A4A3A4"/>
          </p15:clr>
        </p15:guide>
        <p15:guide id="5" orient="horz" pos="2618">
          <p15:clr>
            <a:srgbClr val="A4A3A4"/>
          </p15:clr>
        </p15:guide>
        <p15:guide id="6" orient="horz" pos="2527">
          <p15:clr>
            <a:srgbClr val="A4A3A4"/>
          </p15:clr>
        </p15:guide>
        <p15:guide id="7" orient="horz" pos="2119">
          <p15:clr>
            <a:srgbClr val="A4A3A4"/>
          </p15:clr>
        </p15:guide>
        <p15:guide id="8" orient="horz" pos="2028">
          <p15:clr>
            <a:srgbClr val="A4A3A4"/>
          </p15:clr>
        </p15:guide>
        <p15:guide id="9" orient="horz" pos="1620">
          <p15:clr>
            <a:srgbClr val="A4A3A4"/>
          </p15:clr>
        </p15:guide>
        <p15:guide id="10" orient="horz" pos="1529">
          <p15:clr>
            <a:srgbClr val="A4A3A4"/>
          </p15:clr>
        </p15:guide>
        <p15:guide id="11" orient="horz" pos="1121">
          <p15:clr>
            <a:srgbClr val="A4A3A4"/>
          </p15:clr>
        </p15:guide>
        <p15:guide id="12" orient="horz" pos="1030">
          <p15:clr>
            <a:srgbClr val="A4A3A4"/>
          </p15:clr>
        </p15:guide>
        <p15:guide id="13" orient="horz" pos="486">
          <p15:clr>
            <a:srgbClr val="A4A3A4"/>
          </p15:clr>
        </p15:guide>
        <p15:guide id="14" pos="2835">
          <p15:clr>
            <a:srgbClr val="A4A3A4"/>
          </p15:clr>
        </p15:guide>
        <p15:guide id="15" pos="2925">
          <p15:clr>
            <a:srgbClr val="A4A3A4"/>
          </p15:clr>
        </p15:guide>
        <p15:guide id="16" pos="3742">
          <p15:clr>
            <a:srgbClr val="A4A3A4"/>
          </p15:clr>
        </p15:guide>
        <p15:guide id="17" pos="3833">
          <p15:clr>
            <a:srgbClr val="A4A3A4"/>
          </p15:clr>
        </p15:guide>
        <p15:guide id="18" pos="4649">
          <p15:clr>
            <a:srgbClr val="A4A3A4"/>
          </p15:clr>
        </p15:guide>
        <p15:guide id="19" pos="4740">
          <p15:clr>
            <a:srgbClr val="A4A3A4"/>
          </p15:clr>
        </p15:guide>
        <p15:guide id="20" pos="2018">
          <p15:clr>
            <a:srgbClr val="A4A3A4"/>
          </p15:clr>
        </p15:guide>
        <p15:guide id="21" pos="1927">
          <p15:clr>
            <a:srgbClr val="A4A3A4"/>
          </p15:clr>
        </p15:guide>
        <p15:guide id="22" pos="1111">
          <p15:clr>
            <a:srgbClr val="A4A3A4"/>
          </p15:clr>
        </p15:guide>
        <p15:guide id="23" pos="1020">
          <p15:clr>
            <a:srgbClr val="A4A3A4"/>
          </p15:clr>
        </p15:guide>
        <p15:guide id="24" pos="204">
          <p15:clr>
            <a:srgbClr val="A4A3A4"/>
          </p15:clr>
        </p15:guide>
        <p15:guide id="25" pos="5556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5938">
          <p15:clr>
            <a:srgbClr val="A4A3A4"/>
          </p15:clr>
        </p15:guide>
        <p15:guide id="2" orient="horz" pos="495">
          <p15:clr>
            <a:srgbClr val="A4A3A4"/>
          </p15:clr>
        </p15:guide>
        <p15:guide id="3" pos="281">
          <p15:clr>
            <a:srgbClr val="A4A3A4"/>
          </p15:clr>
        </p15:guide>
        <p15:guide id="4" pos="400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ksu, Nuran (GfK)" initials="AN(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42B3D"/>
    <a:srgbClr val="77BED2"/>
    <a:srgbClr val="FCFCFC"/>
    <a:srgbClr val="EF5024"/>
    <a:srgbClr val="68C7C9"/>
    <a:srgbClr val="59BF0F"/>
    <a:srgbClr val="13293E"/>
    <a:srgbClr val="ACE5DE"/>
    <a:srgbClr val="FCB042"/>
    <a:srgbClr val="008000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21E4AEA4-8DFA-4A89-87EB-49C32662AFE0}" styleName="Orta Stil 2 - Vurgu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5280" autoAdjust="0"/>
  </p:normalViewPr>
  <p:slideViewPr>
    <p:cSldViewPr showGuides="1">
      <p:cViewPr>
        <p:scale>
          <a:sx n="100" d="100"/>
          <a:sy n="100" d="100"/>
        </p:scale>
        <p:origin x="902" y="216"/>
      </p:cViewPr>
      <p:guideLst>
        <p:guide orient="horz" pos="2981"/>
        <p:guide orient="horz" pos="3026"/>
        <p:guide orient="horz" pos="3117"/>
        <p:guide orient="horz" pos="622"/>
        <p:guide orient="horz" pos="2618"/>
        <p:guide orient="horz" pos="2527"/>
        <p:guide orient="horz" pos="2119"/>
        <p:guide orient="horz" pos="2028"/>
        <p:guide orient="horz" pos="1620"/>
        <p:guide orient="horz" pos="1529"/>
        <p:guide orient="horz" pos="1121"/>
        <p:guide orient="horz" pos="1030"/>
        <p:guide orient="horz" pos="486"/>
        <p:guide pos="2835"/>
        <p:guide pos="2925"/>
        <p:guide pos="3742"/>
        <p:guide pos="3833"/>
        <p:guide pos="4649"/>
        <p:guide pos="4740"/>
        <p:guide pos="2018"/>
        <p:guide pos="1927"/>
        <p:guide pos="1111"/>
        <p:guide pos="1020"/>
        <p:guide pos="204"/>
        <p:guide pos="555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notesViewPr>
    <p:cSldViewPr showGuides="1">
      <p:cViewPr>
        <p:scale>
          <a:sx n="66" d="100"/>
          <a:sy n="66" d="100"/>
        </p:scale>
        <p:origin x="-2388" y="-72"/>
      </p:cViewPr>
      <p:guideLst>
        <p:guide orient="horz" pos="5938"/>
        <p:guide orient="horz" pos="495"/>
        <p:guide pos="281"/>
        <p:guide pos="400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.xlsx"/><Relationship Id="rId1" Type="http://schemas.openxmlformats.org/officeDocument/2006/relationships/themeOverride" Target="../theme/themeOverride1.xml"/></Relationships>
</file>

<file path=ppt/charts/_rels/chart10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9.xlsx"/><Relationship Id="rId1" Type="http://schemas.openxmlformats.org/officeDocument/2006/relationships/themeOverride" Target="../theme/themeOverride5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0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1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2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3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4.xlsx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5.xlsx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6.xlsx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7.xlsx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1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8.xlsx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.xlsx"/><Relationship Id="rId1" Type="http://schemas.openxmlformats.org/officeDocument/2006/relationships/themeOverride" Target="../theme/themeOverride2.xml"/></Relationships>
</file>

<file path=ppt/charts/_rels/chart2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9.xlsx"/><Relationship Id="rId2" Type="http://schemas.microsoft.com/office/2011/relationships/chartColorStyle" Target="colors15.xml"/><Relationship Id="rId1" Type="http://schemas.microsoft.com/office/2011/relationships/chartStyle" Target="style15.xml"/></Relationships>
</file>

<file path=ppt/charts/_rels/chart2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0.xlsx"/><Relationship Id="rId2" Type="http://schemas.microsoft.com/office/2011/relationships/chartColorStyle" Target="colors16.xml"/><Relationship Id="rId1" Type="http://schemas.microsoft.com/office/2011/relationships/chartStyle" Target="style16.xml"/></Relationships>
</file>

<file path=ppt/charts/_rels/chart2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1.xlsx"/><Relationship Id="rId2" Type="http://schemas.microsoft.com/office/2011/relationships/chartColorStyle" Target="colors17.xml"/><Relationship Id="rId1" Type="http://schemas.microsoft.com/office/2011/relationships/chartStyle" Target="style17.xml"/></Relationships>
</file>

<file path=ppt/charts/_rels/chart2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2.xlsx"/><Relationship Id="rId2" Type="http://schemas.microsoft.com/office/2011/relationships/chartColorStyle" Target="colors18.xml"/><Relationship Id="rId1" Type="http://schemas.microsoft.com/office/2011/relationships/chartStyle" Target="style18.xml"/></Relationships>
</file>

<file path=ppt/charts/_rels/chart2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3.xlsx"/><Relationship Id="rId2" Type="http://schemas.microsoft.com/office/2011/relationships/chartColorStyle" Target="colors19.xml"/><Relationship Id="rId1" Type="http://schemas.microsoft.com/office/2011/relationships/chartStyle" Target="style19.xml"/></Relationships>
</file>

<file path=ppt/charts/_rels/chart2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4.xlsx"/><Relationship Id="rId2" Type="http://schemas.microsoft.com/office/2011/relationships/chartColorStyle" Target="colors20.xml"/><Relationship Id="rId1" Type="http://schemas.microsoft.com/office/2011/relationships/chartStyle" Target="style20.xml"/></Relationships>
</file>

<file path=ppt/charts/_rels/chart2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5.xlsx"/><Relationship Id="rId2" Type="http://schemas.microsoft.com/office/2011/relationships/chartColorStyle" Target="colors21.xml"/><Relationship Id="rId1" Type="http://schemas.microsoft.com/office/2011/relationships/chartStyle" Target="style21.xml"/></Relationships>
</file>

<file path=ppt/charts/_rels/chart2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6.xlsx"/><Relationship Id="rId2" Type="http://schemas.microsoft.com/office/2011/relationships/chartColorStyle" Target="colors22.xml"/><Relationship Id="rId1" Type="http://schemas.microsoft.com/office/2011/relationships/chartStyle" Target="style22.xml"/></Relationships>
</file>

<file path=ppt/charts/_rels/chart2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7.xlsx"/><Relationship Id="rId2" Type="http://schemas.microsoft.com/office/2011/relationships/chartColorStyle" Target="colors23.xml"/><Relationship Id="rId1" Type="http://schemas.microsoft.com/office/2011/relationships/chartStyle" Target="style23.xml"/></Relationships>
</file>

<file path=ppt/charts/_rels/chart2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8.xlsx"/><Relationship Id="rId2" Type="http://schemas.microsoft.com/office/2011/relationships/chartColorStyle" Target="colors24.xml"/><Relationship Id="rId1" Type="http://schemas.microsoft.com/office/2011/relationships/chartStyle" Target="style24.xm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2.xlsx"/><Relationship Id="rId1" Type="http://schemas.openxmlformats.org/officeDocument/2006/relationships/themeOverride" Target="../theme/themeOverride3.xml"/></Relationships>
</file>

<file path=ppt/charts/_rels/chart3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9.xlsx"/><Relationship Id="rId2" Type="http://schemas.microsoft.com/office/2011/relationships/chartColorStyle" Target="colors25.xml"/><Relationship Id="rId1" Type="http://schemas.microsoft.com/office/2011/relationships/chartStyle" Target="style25.xml"/></Relationships>
</file>

<file path=ppt/charts/_rels/chart3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0.xlsx"/><Relationship Id="rId2" Type="http://schemas.microsoft.com/office/2011/relationships/chartColorStyle" Target="colors26.xml"/><Relationship Id="rId1" Type="http://schemas.microsoft.com/office/2011/relationships/chartStyle" Target="style26.xml"/></Relationships>
</file>

<file path=ppt/charts/_rels/chart3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1.xlsx"/><Relationship Id="rId2" Type="http://schemas.microsoft.com/office/2011/relationships/chartColorStyle" Target="colors27.xml"/><Relationship Id="rId1" Type="http://schemas.microsoft.com/office/2011/relationships/chartStyle" Target="style27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9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8.xlsx"/><Relationship Id="rId1" Type="http://schemas.openxmlformats.org/officeDocument/2006/relationships/themeOverride" Target="../theme/themeOverrid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42972479998676466"/>
          <c:y val="8.8184646150427731E-2"/>
          <c:w val="0.47893065242757171"/>
          <c:h val="0.80403411966571603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dPt>
            <c:idx val="2"/>
            <c:bubble3D val="0"/>
            <c:spPr>
              <a:solidFill>
                <a:sysClr val="window" lastClr="FFFFFF">
                  <a:lumMod val="75000"/>
                </a:sysClr>
              </a:solidFill>
            </c:spPr>
            <c:extLst>
              <c:ext xmlns:c16="http://schemas.microsoft.com/office/drawing/2014/chart" uri="{C3380CC4-5D6E-409C-BE32-E72D297353CC}">
                <c16:uniqueId val="{00000001-039D-48E1-9117-F5D1418FB812}"/>
              </c:ext>
            </c:extLst>
          </c:dPt>
          <c:dLbls>
            <c:dLbl>
              <c:idx val="1"/>
              <c:layout>
                <c:manualLayout>
                  <c:x val="-0.10455146437399959"/>
                  <c:y val="0.15302157784937476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039D-48E1-9117-F5D1418FB812}"/>
                </c:ext>
              </c:extLst>
            </c:dLbl>
            <c:dLbl>
              <c:idx val="2"/>
              <c:layout>
                <c:manualLayout>
                  <c:x val="-9.1836739383294355E-2"/>
                  <c:y val="-9.4977872828945382E-3"/>
                </c:manualLayout>
              </c:layout>
              <c:spPr/>
              <c:txPr>
                <a:bodyPr/>
                <a:lstStyle/>
                <a:p>
                  <a:pPr>
                    <a:defRPr sz="1200" b="1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570588162304726"/>
                      <c:h val="0.19253647742843386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039D-48E1-9117-F5D1418FB81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solidFill>
                      <a:schemeClr val="bg1"/>
                    </a:solidFill>
                    <a:latin typeface="Calibri" panose="020F0502020204030204" pitchFamily="34" charset="0"/>
                  </a:defRPr>
                </a:pPr>
                <a:endParaRPr lang="en-US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4"/>
                <c:pt idx="0">
                  <c:v>İstanbul</c:v>
                </c:pt>
                <c:pt idx="1">
                  <c:v>Ankara</c:v>
                </c:pt>
                <c:pt idx="2">
                  <c:v>İzmir</c:v>
                </c:pt>
                <c:pt idx="3">
                  <c:v>Diğer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40</c:v>
                </c:pt>
                <c:pt idx="1">
                  <c:v>17</c:v>
                </c:pt>
                <c:pt idx="2">
                  <c:v>19</c:v>
                </c:pt>
                <c:pt idx="3">
                  <c:v>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039D-48E1-9117-F5D1418FB812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  <c:showLeaderLines val="0"/>
        </c:dLbls>
        <c:firstSliceAng val="214"/>
      </c:pieChart>
    </c:plotArea>
    <c:legend>
      <c:legendPos val="l"/>
      <c:layout>
        <c:manualLayout>
          <c:xMode val="edge"/>
          <c:yMode val="edge"/>
          <c:x val="3.9946120853077305E-2"/>
          <c:y val="6.5289813477514835E-2"/>
          <c:w val="0.31250304547058122"/>
          <c:h val="0.93322501203569974"/>
        </c:manualLayout>
      </c:layout>
      <c:overlay val="0"/>
      <c:txPr>
        <a:bodyPr/>
        <a:lstStyle/>
        <a:p>
          <a:pPr>
            <a:defRPr sz="1100">
              <a:latin typeface="Calibri" panose="020F0502020204030204" pitchFamily="34" charset="0"/>
            </a:defRPr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2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2237869261692011"/>
          <c:y val="1.556310534555495E-2"/>
          <c:w val="0.79322790664982801"/>
          <c:h val="0.96104481587101565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Tabelle1!$B$1</c:f>
              <c:strCache>
                <c:ptCount val="1"/>
                <c:pt idx="0">
                  <c:v>Top Box</c:v>
                </c:pt>
              </c:strCache>
            </c:strRef>
          </c:tx>
          <c:spPr>
            <a:solidFill>
              <a:srgbClr val="E31B19"/>
            </a:solidFill>
            <a:ln w="6350">
              <a:solidFill>
                <a:srgbClr val="FFFFFF"/>
              </a:solidFill>
            </a:ln>
          </c:spPr>
          <c:invertIfNegative val="0"/>
          <c:dLbls>
            <c:numFmt formatCode=";0;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 baseline="0">
                    <a:solidFill>
                      <a:schemeClr val="tx1"/>
                    </a:solidFill>
                    <a:latin typeface="Arial" pitchFamily="34" charset="0"/>
                    <a:cs typeface="Tahoma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Tabelle1!$B$2:$B$10</c:f>
              <c:numCache>
                <c:formatCode>0</c:formatCode>
                <c:ptCount val="9"/>
                <c:pt idx="0">
                  <c:v>-85.51</c:v>
                </c:pt>
                <c:pt idx="1">
                  <c:v>-79.709999999999994</c:v>
                </c:pt>
                <c:pt idx="2">
                  <c:v>-73.19</c:v>
                </c:pt>
                <c:pt idx="3">
                  <c:v>-47.83</c:v>
                </c:pt>
                <c:pt idx="4">
                  <c:v>-41.3</c:v>
                </c:pt>
                <c:pt idx="5">
                  <c:v>-21.01</c:v>
                </c:pt>
                <c:pt idx="6">
                  <c:v>-10.14</c:v>
                </c:pt>
                <c:pt idx="7">
                  <c:v>-10.14</c:v>
                </c:pt>
                <c:pt idx="8">
                  <c:v>-7.25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8F1-4268-AB22-5A2E30355131}"/>
            </c:ext>
          </c:extLst>
        </c:ser>
        <c:ser>
          <c:idx val="1"/>
          <c:order val="1"/>
          <c:tx>
            <c:strRef>
              <c:f>Tabelle1!$C$1</c:f>
              <c:strCache>
                <c:ptCount val="1"/>
                <c:pt idx="0">
                  <c:v>Bottom 2 Box</c:v>
                </c:pt>
              </c:strCache>
            </c:strRef>
          </c:tx>
          <c:spPr>
            <a:solidFill>
              <a:srgbClr val="004186"/>
            </a:solidFill>
            <a:ln w="6350">
              <a:solidFill>
                <a:srgbClr val="FFFFFF"/>
              </a:solidFill>
            </a:ln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 algn="ctr">
                  <a:defRPr sz="1100" baseline="0">
                    <a:solidFill>
                      <a:schemeClr val="tx1"/>
                    </a:solidFill>
                    <a:latin typeface="Arial" pitchFamily="34" charset="0"/>
                    <a:cs typeface="Tahoma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Tabelle1!$C$2:$C$10</c:f>
              <c:numCache>
                <c:formatCode>0</c:formatCode>
                <c:ptCount val="9"/>
                <c:pt idx="0">
                  <c:v>93.56</c:v>
                </c:pt>
                <c:pt idx="1">
                  <c:v>84.65</c:v>
                </c:pt>
                <c:pt idx="2">
                  <c:v>77.23</c:v>
                </c:pt>
                <c:pt idx="3">
                  <c:v>44.55</c:v>
                </c:pt>
                <c:pt idx="4">
                  <c:v>43.07</c:v>
                </c:pt>
                <c:pt idx="5">
                  <c:v>36.630000000000003</c:v>
                </c:pt>
                <c:pt idx="6">
                  <c:v>20.3</c:v>
                </c:pt>
                <c:pt idx="7">
                  <c:v>13.37</c:v>
                </c:pt>
                <c:pt idx="8">
                  <c:v>11.88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8F1-4268-AB22-5A2E30355131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100"/>
        <c:axId val="122541952"/>
        <c:axId val="122543488"/>
      </c:barChart>
      <c:catAx>
        <c:axId val="122541952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one"/>
        <c:spPr>
          <a:ln w="6350">
            <a:solidFill>
              <a:srgbClr val="000000"/>
            </a:solidFill>
          </a:ln>
        </c:spPr>
        <c:crossAx val="122543488"/>
        <c:crosses val="autoZero"/>
        <c:auto val="1"/>
        <c:lblAlgn val="ctr"/>
        <c:lblOffset val="100"/>
        <c:noMultiLvlLbl val="0"/>
      </c:catAx>
      <c:valAx>
        <c:axId val="122543488"/>
        <c:scaling>
          <c:orientation val="minMax"/>
          <c:max val="100"/>
          <c:min val="-100"/>
        </c:scaling>
        <c:delete val="1"/>
        <c:axPos val="t"/>
        <c:numFmt formatCode="0" sourceLinked="1"/>
        <c:majorTickMark val="out"/>
        <c:minorTickMark val="none"/>
        <c:tickLblPos val="none"/>
        <c:crossAx val="12254195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200">
          <a:latin typeface="+mj-lt"/>
        </a:defRPr>
      </a:pPr>
      <a:endParaRPr lang="en-US"/>
    </a:p>
  </c:txPr>
  <c:externalData r:id="rId2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340312054655437E-2"/>
          <c:y val="1.9240276716588706E-2"/>
          <c:w val="0.75045631102879029"/>
          <c:h val="0.94548588263633215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pattFill prst="narVert">
              <a:fgClr>
                <a:schemeClr val="accent1"/>
              </a:fgClr>
              <a:bgClr>
                <a:schemeClr val="accent1">
                  <a:lumMod val="20000"/>
                  <a:lumOff val="80000"/>
                </a:schemeClr>
              </a:bgClr>
            </a:pattFill>
            <a:ln>
              <a:noFill/>
            </a:ln>
            <a:effectLst>
              <a:innerShdw blurRad="114300">
                <a:schemeClr val="accent1"/>
              </a:innerShdw>
            </a:effectLst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</c:strCache>
            </c:strRef>
          </c:cat>
          <c:val>
            <c:numRef>
              <c:f>Sheet1!$B$2:$B$4</c:f>
              <c:numCache>
                <c:formatCode>0</c:formatCode>
                <c:ptCount val="3"/>
                <c:pt idx="0">
                  <c:v>70.88</c:v>
                </c:pt>
                <c:pt idx="1">
                  <c:v>46.76</c:v>
                </c:pt>
                <c:pt idx="2">
                  <c:v>21.76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5BD-41BA-9BFC-CD881F6085C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27"/>
        <c:overlap val="-48"/>
        <c:axId val="51982720"/>
        <c:axId val="51984256"/>
      </c:barChart>
      <c:catAx>
        <c:axId val="51982720"/>
        <c:scaling>
          <c:orientation val="maxMin"/>
        </c:scaling>
        <c:delete val="1"/>
        <c:axPos val="l"/>
        <c:numFmt formatCode="General" sourceLinked="1"/>
        <c:majorTickMark val="none"/>
        <c:minorTickMark val="none"/>
        <c:tickLblPos val="nextTo"/>
        <c:crossAx val="51984256"/>
        <c:crosses val="autoZero"/>
        <c:auto val="1"/>
        <c:lblAlgn val="ctr"/>
        <c:lblOffset val="100"/>
        <c:noMultiLvlLbl val="0"/>
      </c:catAx>
      <c:valAx>
        <c:axId val="51984256"/>
        <c:scaling>
          <c:orientation val="minMax"/>
        </c:scaling>
        <c:delete val="1"/>
        <c:axPos val="t"/>
        <c:numFmt formatCode="0" sourceLinked="1"/>
        <c:majorTickMark val="none"/>
        <c:minorTickMark val="none"/>
        <c:tickLblPos val="nextTo"/>
        <c:crossAx val="5198272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1"/>
    </mc:Choice>
    <mc:Fallback>
      <c:style val="1"/>
    </mc:Fallback>
  </mc:AlternateContent>
  <c:chart>
    <c:autoTitleDeleted val="1"/>
    <c:plotArea>
      <c:layout>
        <c:manualLayout>
          <c:layoutTarget val="inner"/>
          <c:xMode val="edge"/>
          <c:yMode val="edge"/>
          <c:x val="5.340312054655437E-2"/>
          <c:y val="1.9240276716588706E-2"/>
          <c:w val="0.75045631102879029"/>
          <c:h val="0.94548588263633215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pattFill prst="narVert">
              <a:fgClr>
                <a:schemeClr val="dk1">
                  <a:tint val="88500"/>
                </a:schemeClr>
              </a:fgClr>
              <a:bgClr>
                <a:schemeClr val="dk1">
                  <a:tint val="88500"/>
                  <a:lumMod val="20000"/>
                  <a:lumOff val="80000"/>
                </a:schemeClr>
              </a:bgClr>
            </a:pattFill>
            <a:ln>
              <a:noFill/>
            </a:ln>
            <a:effectLst>
              <a:innerShdw blurRad="114300">
                <a:schemeClr val="dk1">
                  <a:tint val="88500"/>
                </a:schemeClr>
              </a:innerShdw>
            </a:effectLst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</c:strCache>
            </c:strRef>
          </c:cat>
          <c:val>
            <c:numRef>
              <c:f>Sheet1!$B$2:$B$4</c:f>
              <c:numCache>
                <c:formatCode>0</c:formatCode>
                <c:ptCount val="3"/>
                <c:pt idx="0">
                  <c:v>78.709999999999994</c:v>
                </c:pt>
                <c:pt idx="1">
                  <c:v>43.07</c:v>
                </c:pt>
                <c:pt idx="2">
                  <c:v>23.76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C74-4A09-9570-07B03C6682B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27"/>
        <c:overlap val="-48"/>
        <c:axId val="51982720"/>
        <c:axId val="51984256"/>
      </c:barChart>
      <c:catAx>
        <c:axId val="51982720"/>
        <c:scaling>
          <c:orientation val="maxMin"/>
        </c:scaling>
        <c:delete val="1"/>
        <c:axPos val="l"/>
        <c:numFmt formatCode="General" sourceLinked="1"/>
        <c:majorTickMark val="none"/>
        <c:minorTickMark val="none"/>
        <c:tickLblPos val="nextTo"/>
        <c:crossAx val="51984256"/>
        <c:crosses val="autoZero"/>
        <c:auto val="1"/>
        <c:lblAlgn val="ctr"/>
        <c:lblOffset val="100"/>
        <c:noMultiLvlLbl val="0"/>
      </c:catAx>
      <c:valAx>
        <c:axId val="51984256"/>
        <c:scaling>
          <c:orientation val="minMax"/>
        </c:scaling>
        <c:delete val="1"/>
        <c:axPos val="t"/>
        <c:numFmt formatCode="0" sourceLinked="1"/>
        <c:majorTickMark val="none"/>
        <c:minorTickMark val="none"/>
        <c:tickLblPos val="nextTo"/>
        <c:crossAx val="5198272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autoTitleDeleted val="1"/>
    <c:plotArea>
      <c:layout>
        <c:manualLayout>
          <c:layoutTarget val="inner"/>
          <c:xMode val="edge"/>
          <c:yMode val="edge"/>
          <c:x val="5.340312054655437E-2"/>
          <c:y val="1.9240276716588706E-2"/>
          <c:w val="0.75045631102879029"/>
          <c:h val="0.94548588263633215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pattFill prst="narVert">
              <a:fgClr>
                <a:schemeClr val="accent6"/>
              </a:fgClr>
              <a:bgClr>
                <a:schemeClr val="accent6">
                  <a:lumMod val="20000"/>
                  <a:lumOff val="80000"/>
                </a:schemeClr>
              </a:bgClr>
            </a:pattFill>
            <a:ln>
              <a:noFill/>
            </a:ln>
            <a:effectLst>
              <a:innerShdw blurRad="114300">
                <a:schemeClr val="accent6"/>
              </a:innerShdw>
            </a:effectLst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</c:strCache>
            </c:strRef>
          </c:cat>
          <c:val>
            <c:numRef>
              <c:f>Sheet1!$B$2:$B$4</c:f>
              <c:numCache>
                <c:formatCode>0</c:formatCode>
                <c:ptCount val="3"/>
                <c:pt idx="0">
                  <c:v>59.42</c:v>
                </c:pt>
                <c:pt idx="1">
                  <c:v>52.17</c:v>
                </c:pt>
                <c:pt idx="2">
                  <c:v>18.84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8DC-4FA3-9EA7-EEBCBC4D5FA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27"/>
        <c:overlap val="-48"/>
        <c:axId val="51982720"/>
        <c:axId val="51984256"/>
      </c:barChart>
      <c:catAx>
        <c:axId val="51982720"/>
        <c:scaling>
          <c:orientation val="maxMin"/>
        </c:scaling>
        <c:delete val="1"/>
        <c:axPos val="l"/>
        <c:numFmt formatCode="General" sourceLinked="1"/>
        <c:majorTickMark val="none"/>
        <c:minorTickMark val="none"/>
        <c:tickLblPos val="nextTo"/>
        <c:crossAx val="51984256"/>
        <c:crosses val="autoZero"/>
        <c:auto val="1"/>
        <c:lblAlgn val="ctr"/>
        <c:lblOffset val="100"/>
        <c:noMultiLvlLbl val="0"/>
      </c:catAx>
      <c:valAx>
        <c:axId val="51984256"/>
        <c:scaling>
          <c:orientation val="minMax"/>
        </c:scaling>
        <c:delete val="1"/>
        <c:axPos val="t"/>
        <c:numFmt formatCode="0" sourceLinked="1"/>
        <c:majorTickMark val="none"/>
        <c:minorTickMark val="none"/>
        <c:tickLblPos val="nextTo"/>
        <c:crossAx val="5198272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autoTitleDeleted val="1"/>
    <c:plotArea>
      <c:layout>
        <c:manualLayout>
          <c:layoutTarget val="inner"/>
          <c:xMode val="edge"/>
          <c:yMode val="edge"/>
          <c:x val="5.340312054655437E-2"/>
          <c:y val="1.9240276716588706E-2"/>
          <c:w val="0.75045631102879029"/>
          <c:h val="0.94548588263633215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pattFill prst="narVert">
              <a:fgClr>
                <a:schemeClr val="accent3"/>
              </a:fgClr>
              <a:bgClr>
                <a:schemeClr val="accent3">
                  <a:lumMod val="20000"/>
                  <a:lumOff val="80000"/>
                </a:schemeClr>
              </a:bgClr>
            </a:pattFill>
            <a:ln>
              <a:noFill/>
            </a:ln>
            <a:effectLst>
              <a:innerShdw blurRad="114300">
                <a:schemeClr val="accent3"/>
              </a:innerShdw>
            </a:effectLst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</c:strCache>
            </c:strRef>
          </c:cat>
          <c:val>
            <c:numRef>
              <c:f>Sheet1!$B$2:$B$4</c:f>
              <c:numCache>
                <c:formatCode>0</c:formatCode>
                <c:ptCount val="3"/>
                <c:pt idx="0">
                  <c:v>72.180000000000007</c:v>
                </c:pt>
                <c:pt idx="1">
                  <c:v>39.85</c:v>
                </c:pt>
                <c:pt idx="2">
                  <c:v>24.06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07C-462B-8D52-8E5613F0264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27"/>
        <c:overlap val="-48"/>
        <c:axId val="51982720"/>
        <c:axId val="51984256"/>
      </c:barChart>
      <c:catAx>
        <c:axId val="51982720"/>
        <c:scaling>
          <c:orientation val="maxMin"/>
        </c:scaling>
        <c:delete val="1"/>
        <c:axPos val="l"/>
        <c:numFmt formatCode="General" sourceLinked="1"/>
        <c:majorTickMark val="none"/>
        <c:minorTickMark val="none"/>
        <c:tickLblPos val="nextTo"/>
        <c:crossAx val="51984256"/>
        <c:crosses val="autoZero"/>
        <c:auto val="1"/>
        <c:lblAlgn val="ctr"/>
        <c:lblOffset val="100"/>
        <c:noMultiLvlLbl val="0"/>
      </c:catAx>
      <c:valAx>
        <c:axId val="51984256"/>
        <c:scaling>
          <c:orientation val="minMax"/>
        </c:scaling>
        <c:delete val="1"/>
        <c:axPos val="t"/>
        <c:numFmt formatCode="0" sourceLinked="1"/>
        <c:majorTickMark val="none"/>
        <c:minorTickMark val="none"/>
        <c:tickLblPos val="nextTo"/>
        <c:crossAx val="5198272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autoTitleDeleted val="1"/>
    <c:plotArea>
      <c:layout>
        <c:manualLayout>
          <c:layoutTarget val="inner"/>
          <c:xMode val="edge"/>
          <c:yMode val="edge"/>
          <c:x val="5.340312054655437E-2"/>
          <c:y val="1.9240276716588706E-2"/>
          <c:w val="0.75045631102879029"/>
          <c:h val="0.94548588263633215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pattFill prst="narVert">
              <a:fgClr>
                <a:schemeClr val="accent2"/>
              </a:fgClr>
              <a:bgClr>
                <a:schemeClr val="accent2">
                  <a:lumMod val="20000"/>
                  <a:lumOff val="80000"/>
                </a:schemeClr>
              </a:bgClr>
            </a:pattFill>
            <a:ln>
              <a:noFill/>
            </a:ln>
            <a:effectLst>
              <a:innerShdw blurRad="114300">
                <a:schemeClr val="accent2"/>
              </a:innerShdw>
            </a:effectLst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</c:strCache>
            </c:strRef>
          </c:cat>
          <c:val>
            <c:numRef>
              <c:f>Sheet1!$B$2:$B$4</c:f>
              <c:numCache>
                <c:formatCode>0</c:formatCode>
                <c:ptCount val="3"/>
                <c:pt idx="0">
                  <c:v>70</c:v>
                </c:pt>
                <c:pt idx="1">
                  <c:v>51</c:v>
                </c:pt>
                <c:pt idx="2">
                  <c:v>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4B1-476D-AB76-AA85A97C32F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27"/>
        <c:overlap val="-48"/>
        <c:axId val="51982720"/>
        <c:axId val="51984256"/>
      </c:barChart>
      <c:catAx>
        <c:axId val="51982720"/>
        <c:scaling>
          <c:orientation val="maxMin"/>
        </c:scaling>
        <c:delete val="1"/>
        <c:axPos val="l"/>
        <c:numFmt formatCode="General" sourceLinked="1"/>
        <c:majorTickMark val="none"/>
        <c:minorTickMark val="none"/>
        <c:tickLblPos val="nextTo"/>
        <c:crossAx val="51984256"/>
        <c:crosses val="autoZero"/>
        <c:auto val="1"/>
        <c:lblAlgn val="ctr"/>
        <c:lblOffset val="100"/>
        <c:noMultiLvlLbl val="0"/>
      </c:catAx>
      <c:valAx>
        <c:axId val="51984256"/>
        <c:scaling>
          <c:orientation val="minMax"/>
        </c:scaling>
        <c:delete val="1"/>
        <c:axPos val="t"/>
        <c:numFmt formatCode="0" sourceLinked="1"/>
        <c:majorTickMark val="none"/>
        <c:minorTickMark val="none"/>
        <c:tickLblPos val="nextTo"/>
        <c:crossAx val="5198272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340312054655437E-2"/>
          <c:y val="1.9240276716588706E-2"/>
          <c:w val="0.75045631102879029"/>
          <c:h val="0.94548588263633215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pattFill prst="narVert">
              <a:fgClr>
                <a:schemeClr val="accent1"/>
              </a:fgClr>
              <a:bgClr>
                <a:schemeClr val="accent1">
                  <a:lumMod val="20000"/>
                  <a:lumOff val="80000"/>
                </a:schemeClr>
              </a:bgClr>
            </a:pattFill>
            <a:ln>
              <a:noFill/>
            </a:ln>
            <a:effectLst>
              <a:innerShdw blurRad="114300">
                <a:schemeClr val="accent1"/>
              </a:innerShdw>
            </a:effectLst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Sheet1!$A$2:$A$10</c:f>
              <c:strCache>
                <c:ptCount val="3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</c:strCache>
            </c:strRef>
          </c:cat>
          <c:val>
            <c:numRef>
              <c:f>Sheet1!$B$2:$B$10</c:f>
              <c:numCache>
                <c:formatCode>0</c:formatCode>
                <c:ptCount val="9"/>
                <c:pt idx="0">
                  <c:v>82.39</c:v>
                </c:pt>
                <c:pt idx="1">
                  <c:v>60.38</c:v>
                </c:pt>
                <c:pt idx="2">
                  <c:v>40.880000000000003</c:v>
                </c:pt>
                <c:pt idx="3">
                  <c:v>44.03</c:v>
                </c:pt>
                <c:pt idx="4">
                  <c:v>14.47</c:v>
                </c:pt>
                <c:pt idx="5">
                  <c:v>15.09</c:v>
                </c:pt>
                <c:pt idx="6">
                  <c:v>16.350000000000001</c:v>
                </c:pt>
                <c:pt idx="7">
                  <c:v>10.06</c:v>
                </c:pt>
                <c:pt idx="8">
                  <c:v>3.77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5BD-41BA-9BFC-CD881F6085C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27"/>
        <c:overlap val="-48"/>
        <c:axId val="51982720"/>
        <c:axId val="51984256"/>
      </c:barChart>
      <c:catAx>
        <c:axId val="51982720"/>
        <c:scaling>
          <c:orientation val="maxMin"/>
        </c:scaling>
        <c:delete val="1"/>
        <c:axPos val="l"/>
        <c:numFmt formatCode="General" sourceLinked="1"/>
        <c:majorTickMark val="none"/>
        <c:minorTickMark val="none"/>
        <c:tickLblPos val="nextTo"/>
        <c:crossAx val="51984256"/>
        <c:crosses val="autoZero"/>
        <c:auto val="1"/>
        <c:lblAlgn val="ctr"/>
        <c:lblOffset val="100"/>
        <c:noMultiLvlLbl val="0"/>
      </c:catAx>
      <c:valAx>
        <c:axId val="51984256"/>
        <c:scaling>
          <c:orientation val="minMax"/>
        </c:scaling>
        <c:delete val="1"/>
        <c:axPos val="t"/>
        <c:numFmt formatCode="0" sourceLinked="1"/>
        <c:majorTickMark val="none"/>
        <c:minorTickMark val="none"/>
        <c:tickLblPos val="nextTo"/>
        <c:crossAx val="5198272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1"/>
    </mc:Choice>
    <mc:Fallback>
      <c:style val="1"/>
    </mc:Fallback>
  </mc:AlternateContent>
  <c:chart>
    <c:autoTitleDeleted val="1"/>
    <c:plotArea>
      <c:layout>
        <c:manualLayout>
          <c:layoutTarget val="inner"/>
          <c:xMode val="edge"/>
          <c:yMode val="edge"/>
          <c:x val="5.340312054655437E-2"/>
          <c:y val="1.9240276716588706E-2"/>
          <c:w val="0.75045631102879029"/>
          <c:h val="0.94548588263633215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pattFill prst="narVert">
              <a:fgClr>
                <a:schemeClr val="dk1">
                  <a:tint val="88500"/>
                </a:schemeClr>
              </a:fgClr>
              <a:bgClr>
                <a:schemeClr val="dk1">
                  <a:tint val="88500"/>
                  <a:lumMod val="20000"/>
                  <a:lumOff val="80000"/>
                </a:schemeClr>
              </a:bgClr>
            </a:pattFill>
            <a:ln>
              <a:noFill/>
            </a:ln>
            <a:effectLst>
              <a:innerShdw blurRad="114300">
                <a:schemeClr val="dk1">
                  <a:tint val="88500"/>
                </a:schemeClr>
              </a:innerShdw>
            </a:effectLst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Sheet1!$A$2:$A$10</c:f>
              <c:strCache>
                <c:ptCount val="3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</c:strCache>
            </c:strRef>
          </c:cat>
          <c:val>
            <c:numRef>
              <c:f>Sheet1!$B$2:$B$10</c:f>
              <c:numCache>
                <c:formatCode>0</c:formatCode>
                <c:ptCount val="9"/>
                <c:pt idx="0">
                  <c:v>86.21</c:v>
                </c:pt>
                <c:pt idx="1">
                  <c:v>62.07</c:v>
                </c:pt>
                <c:pt idx="2">
                  <c:v>41.38</c:v>
                </c:pt>
                <c:pt idx="3">
                  <c:v>52.87</c:v>
                </c:pt>
                <c:pt idx="4">
                  <c:v>11.49</c:v>
                </c:pt>
                <c:pt idx="5">
                  <c:v>18.39</c:v>
                </c:pt>
                <c:pt idx="6">
                  <c:v>18.39</c:v>
                </c:pt>
                <c:pt idx="7">
                  <c:v>6.9</c:v>
                </c:pt>
                <c:pt idx="8">
                  <c:v>6.9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C74-4A09-9570-07B03C6682B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27"/>
        <c:overlap val="-48"/>
        <c:axId val="51982720"/>
        <c:axId val="51984256"/>
      </c:barChart>
      <c:catAx>
        <c:axId val="51982720"/>
        <c:scaling>
          <c:orientation val="maxMin"/>
        </c:scaling>
        <c:delete val="1"/>
        <c:axPos val="l"/>
        <c:numFmt formatCode="General" sourceLinked="1"/>
        <c:majorTickMark val="none"/>
        <c:minorTickMark val="none"/>
        <c:tickLblPos val="nextTo"/>
        <c:crossAx val="51984256"/>
        <c:crosses val="autoZero"/>
        <c:auto val="1"/>
        <c:lblAlgn val="ctr"/>
        <c:lblOffset val="100"/>
        <c:noMultiLvlLbl val="0"/>
      </c:catAx>
      <c:valAx>
        <c:axId val="51984256"/>
        <c:scaling>
          <c:orientation val="minMax"/>
        </c:scaling>
        <c:delete val="1"/>
        <c:axPos val="t"/>
        <c:numFmt formatCode="0" sourceLinked="1"/>
        <c:majorTickMark val="none"/>
        <c:minorTickMark val="none"/>
        <c:tickLblPos val="nextTo"/>
        <c:crossAx val="5198272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autoTitleDeleted val="1"/>
    <c:plotArea>
      <c:layout>
        <c:manualLayout>
          <c:layoutTarget val="inner"/>
          <c:xMode val="edge"/>
          <c:yMode val="edge"/>
          <c:x val="5.340312054655437E-2"/>
          <c:y val="1.9240276716588706E-2"/>
          <c:w val="0.75045631102879029"/>
          <c:h val="0.94548588263633215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pattFill prst="narVert">
              <a:fgClr>
                <a:schemeClr val="accent6"/>
              </a:fgClr>
              <a:bgClr>
                <a:schemeClr val="accent6">
                  <a:lumMod val="20000"/>
                  <a:lumOff val="80000"/>
                </a:schemeClr>
              </a:bgClr>
            </a:pattFill>
            <a:ln>
              <a:noFill/>
            </a:ln>
            <a:effectLst>
              <a:innerShdw blurRad="114300">
                <a:schemeClr val="accent6"/>
              </a:innerShdw>
            </a:effectLst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Sheet1!$A$2:$A$10</c:f>
              <c:strCache>
                <c:ptCount val="3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</c:strCache>
            </c:strRef>
          </c:cat>
          <c:val>
            <c:numRef>
              <c:f>Sheet1!$B$2:$B$10</c:f>
              <c:numCache>
                <c:formatCode>0</c:formatCode>
                <c:ptCount val="9"/>
                <c:pt idx="0">
                  <c:v>77.78</c:v>
                </c:pt>
                <c:pt idx="1">
                  <c:v>58.33</c:v>
                </c:pt>
                <c:pt idx="2">
                  <c:v>40.28</c:v>
                </c:pt>
                <c:pt idx="3">
                  <c:v>33.33</c:v>
                </c:pt>
                <c:pt idx="4">
                  <c:v>18.059999999999999</c:v>
                </c:pt>
                <c:pt idx="5">
                  <c:v>11.11</c:v>
                </c:pt>
                <c:pt idx="6">
                  <c:v>13.89</c:v>
                </c:pt>
                <c:pt idx="7">
                  <c:v>13.89</c:v>
                </c:pt>
                <c:pt idx="8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8DC-4FA3-9EA7-EEBCBC4D5FA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27"/>
        <c:overlap val="-48"/>
        <c:axId val="51982720"/>
        <c:axId val="51984256"/>
      </c:barChart>
      <c:catAx>
        <c:axId val="51982720"/>
        <c:scaling>
          <c:orientation val="maxMin"/>
        </c:scaling>
        <c:delete val="1"/>
        <c:axPos val="l"/>
        <c:numFmt formatCode="General" sourceLinked="1"/>
        <c:majorTickMark val="none"/>
        <c:minorTickMark val="none"/>
        <c:tickLblPos val="nextTo"/>
        <c:crossAx val="51984256"/>
        <c:crosses val="autoZero"/>
        <c:auto val="1"/>
        <c:lblAlgn val="ctr"/>
        <c:lblOffset val="100"/>
        <c:noMultiLvlLbl val="0"/>
      </c:catAx>
      <c:valAx>
        <c:axId val="51984256"/>
        <c:scaling>
          <c:orientation val="minMax"/>
        </c:scaling>
        <c:delete val="1"/>
        <c:axPos val="t"/>
        <c:numFmt formatCode="0" sourceLinked="1"/>
        <c:majorTickMark val="none"/>
        <c:minorTickMark val="none"/>
        <c:tickLblPos val="nextTo"/>
        <c:crossAx val="5198272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autoTitleDeleted val="1"/>
    <c:plotArea>
      <c:layout>
        <c:manualLayout>
          <c:layoutTarget val="inner"/>
          <c:xMode val="edge"/>
          <c:yMode val="edge"/>
          <c:x val="5.340312054655437E-2"/>
          <c:y val="1.9240276716588706E-2"/>
          <c:w val="0.75045631102879029"/>
          <c:h val="0.94548588263633215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pattFill prst="narVert">
              <a:fgClr>
                <a:schemeClr val="accent3"/>
              </a:fgClr>
              <a:bgClr>
                <a:schemeClr val="accent3">
                  <a:lumMod val="20000"/>
                  <a:lumOff val="80000"/>
                </a:schemeClr>
              </a:bgClr>
            </a:pattFill>
            <a:ln>
              <a:noFill/>
            </a:ln>
            <a:effectLst>
              <a:innerShdw blurRad="114300">
                <a:schemeClr val="accent3"/>
              </a:innerShdw>
            </a:effectLst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Sheet1!$A$2:$A$10</c:f>
              <c:strCache>
                <c:ptCount val="3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</c:strCache>
            </c:strRef>
          </c:cat>
          <c:val>
            <c:numRef>
              <c:f>Sheet1!$B$2:$B$10</c:f>
              <c:numCache>
                <c:formatCode>0</c:formatCode>
                <c:ptCount val="9"/>
                <c:pt idx="0">
                  <c:v>79.25</c:v>
                </c:pt>
                <c:pt idx="1">
                  <c:v>60.38</c:v>
                </c:pt>
                <c:pt idx="2">
                  <c:v>41.51</c:v>
                </c:pt>
                <c:pt idx="3">
                  <c:v>28.3</c:v>
                </c:pt>
                <c:pt idx="4">
                  <c:v>11.32</c:v>
                </c:pt>
                <c:pt idx="5">
                  <c:v>18.87</c:v>
                </c:pt>
                <c:pt idx="6">
                  <c:v>18.87</c:v>
                </c:pt>
                <c:pt idx="7">
                  <c:v>7.55</c:v>
                </c:pt>
                <c:pt idx="8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07C-462B-8D52-8E5613F0264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27"/>
        <c:overlap val="-48"/>
        <c:axId val="51982720"/>
        <c:axId val="51984256"/>
      </c:barChart>
      <c:catAx>
        <c:axId val="51982720"/>
        <c:scaling>
          <c:orientation val="maxMin"/>
        </c:scaling>
        <c:delete val="1"/>
        <c:axPos val="l"/>
        <c:numFmt formatCode="General" sourceLinked="1"/>
        <c:majorTickMark val="none"/>
        <c:minorTickMark val="none"/>
        <c:tickLblPos val="nextTo"/>
        <c:crossAx val="51984256"/>
        <c:crosses val="autoZero"/>
        <c:auto val="1"/>
        <c:lblAlgn val="ctr"/>
        <c:lblOffset val="100"/>
        <c:noMultiLvlLbl val="0"/>
      </c:catAx>
      <c:valAx>
        <c:axId val="51984256"/>
        <c:scaling>
          <c:orientation val="minMax"/>
        </c:scaling>
        <c:delete val="1"/>
        <c:axPos val="t"/>
        <c:numFmt formatCode="0" sourceLinked="1"/>
        <c:majorTickMark val="none"/>
        <c:minorTickMark val="none"/>
        <c:tickLblPos val="nextTo"/>
        <c:crossAx val="5198272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42972479998676466"/>
          <c:y val="8.8184646150427731E-2"/>
          <c:w val="0.47893065242757171"/>
          <c:h val="0.80403411966571603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dPt>
            <c:idx val="2"/>
            <c:bubble3D val="0"/>
            <c:spPr>
              <a:solidFill>
                <a:sysClr val="window" lastClr="FFFFFF">
                  <a:lumMod val="75000"/>
                </a:sysClr>
              </a:solidFill>
            </c:spPr>
            <c:extLst>
              <c:ext xmlns:c16="http://schemas.microsoft.com/office/drawing/2014/chart" uri="{C3380CC4-5D6E-409C-BE32-E72D297353CC}">
                <c16:uniqueId val="{00000001-4DFE-49CA-B862-C5D1FD9C89CC}"/>
              </c:ext>
            </c:extLst>
          </c:dPt>
          <c:dLbls>
            <c:dLbl>
              <c:idx val="1"/>
              <c:layout>
                <c:manualLayout>
                  <c:x val="-0.16875239259901625"/>
                  <c:y val="0.1922147539162315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4DFE-49CA-B862-C5D1FD9C89CC}"/>
                </c:ext>
              </c:extLst>
            </c:dLbl>
            <c:dLbl>
              <c:idx val="2"/>
              <c:layout>
                <c:manualLayout>
                  <c:x val="-3.3472259178733747E-2"/>
                  <c:y val="-0.15647219753360739"/>
                </c:manualLayout>
              </c:layout>
              <c:spPr/>
              <c:txPr>
                <a:bodyPr/>
                <a:lstStyle/>
                <a:p>
                  <a:pPr>
                    <a:defRPr sz="1200" b="1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570588162304726"/>
                      <c:h val="0.19253647742843386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4DFE-49CA-B862-C5D1FD9C89C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solidFill>
                      <a:schemeClr val="bg1"/>
                    </a:solidFill>
                    <a:latin typeface="Calibri" panose="020F0502020204030204" pitchFamily="34" charset="0"/>
                  </a:defRPr>
                </a:pPr>
                <a:endParaRPr lang="en-US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Sheet1!$A$2:$A$4</c:f>
              <c:strCache>
                <c:ptCount val="3"/>
                <c:pt idx="0">
                  <c:v>AB</c:v>
                </c:pt>
                <c:pt idx="1">
                  <c:v>C1</c:v>
                </c:pt>
                <c:pt idx="2">
                  <c:v>C2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36</c:v>
                </c:pt>
                <c:pt idx="1">
                  <c:v>42</c:v>
                </c:pt>
                <c:pt idx="2">
                  <c:v>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4DFE-49CA-B862-C5D1FD9C89CC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  <c:showLeaderLines val="0"/>
        </c:dLbls>
        <c:firstSliceAng val="214"/>
      </c:pieChart>
    </c:plotArea>
    <c:legend>
      <c:legendPos val="l"/>
      <c:layout>
        <c:manualLayout>
          <c:xMode val="edge"/>
          <c:yMode val="edge"/>
          <c:x val="3.9946120853077305E-2"/>
          <c:y val="6.5289813477514835E-2"/>
          <c:w val="0.31250304547058122"/>
          <c:h val="0.93322501203569974"/>
        </c:manualLayout>
      </c:layout>
      <c:overlay val="0"/>
      <c:txPr>
        <a:bodyPr/>
        <a:lstStyle/>
        <a:p>
          <a:pPr>
            <a:defRPr sz="1100">
              <a:latin typeface="Calibri" panose="020F0502020204030204" pitchFamily="34" charset="0"/>
            </a:defRPr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2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autoTitleDeleted val="1"/>
    <c:plotArea>
      <c:layout>
        <c:manualLayout>
          <c:layoutTarget val="inner"/>
          <c:xMode val="edge"/>
          <c:yMode val="edge"/>
          <c:x val="5.340312054655437E-2"/>
          <c:y val="1.9240276716588706E-2"/>
          <c:w val="0.75045631102879029"/>
          <c:h val="0.94548588263633215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pattFill prst="narVert">
              <a:fgClr>
                <a:schemeClr val="accent2"/>
              </a:fgClr>
              <a:bgClr>
                <a:schemeClr val="accent2">
                  <a:lumMod val="20000"/>
                  <a:lumOff val="80000"/>
                </a:schemeClr>
              </a:bgClr>
            </a:pattFill>
            <a:ln>
              <a:noFill/>
            </a:ln>
            <a:effectLst>
              <a:innerShdw blurRad="114300">
                <a:schemeClr val="accent2"/>
              </a:innerShdw>
            </a:effectLst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Sheet1!$A$2:$A$10</c:f>
              <c:strCache>
                <c:ptCount val="3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</c:strCache>
            </c:strRef>
          </c:cat>
          <c:val>
            <c:numRef>
              <c:f>Sheet1!$B$2:$B$10</c:f>
              <c:numCache>
                <c:formatCode>0</c:formatCode>
                <c:ptCount val="9"/>
                <c:pt idx="0">
                  <c:v>83.960943396226426</c:v>
                </c:pt>
                <c:pt idx="1">
                  <c:v>60.376792452830188</c:v>
                </c:pt>
                <c:pt idx="2">
                  <c:v>40.563679245283019</c:v>
                </c:pt>
                <c:pt idx="3">
                  <c:v>51.886792452830186</c:v>
                </c:pt>
                <c:pt idx="4">
                  <c:v>16.038490566037733</c:v>
                </c:pt>
                <c:pt idx="5">
                  <c:v>13.20632075471698</c:v>
                </c:pt>
                <c:pt idx="6">
                  <c:v>15.091698113207547</c:v>
                </c:pt>
                <c:pt idx="7">
                  <c:v>11.321132075471699</c:v>
                </c:pt>
                <c:pt idx="8">
                  <c:v>5.6616981132075468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4B1-476D-AB76-AA85A97C32F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27"/>
        <c:overlap val="-48"/>
        <c:axId val="51982720"/>
        <c:axId val="51984256"/>
      </c:barChart>
      <c:catAx>
        <c:axId val="51982720"/>
        <c:scaling>
          <c:orientation val="maxMin"/>
        </c:scaling>
        <c:delete val="1"/>
        <c:axPos val="l"/>
        <c:numFmt formatCode="General" sourceLinked="1"/>
        <c:majorTickMark val="none"/>
        <c:minorTickMark val="none"/>
        <c:tickLblPos val="nextTo"/>
        <c:crossAx val="51984256"/>
        <c:crosses val="autoZero"/>
        <c:auto val="1"/>
        <c:lblAlgn val="ctr"/>
        <c:lblOffset val="100"/>
        <c:noMultiLvlLbl val="0"/>
      </c:catAx>
      <c:valAx>
        <c:axId val="51984256"/>
        <c:scaling>
          <c:orientation val="minMax"/>
        </c:scaling>
        <c:delete val="1"/>
        <c:axPos val="t"/>
        <c:numFmt formatCode="0" sourceLinked="1"/>
        <c:majorTickMark val="none"/>
        <c:minorTickMark val="none"/>
        <c:tickLblPos val="nextTo"/>
        <c:crossAx val="5198272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340312054655437E-2"/>
          <c:y val="1.9240276716588706E-2"/>
          <c:w val="0.75045631102879029"/>
          <c:h val="0.94548588263633215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pattFill prst="narVert">
              <a:fgClr>
                <a:schemeClr val="accent1"/>
              </a:fgClr>
              <a:bgClr>
                <a:schemeClr val="accent1">
                  <a:lumMod val="20000"/>
                  <a:lumOff val="80000"/>
                </a:schemeClr>
              </a:bgClr>
            </a:pattFill>
            <a:ln>
              <a:noFill/>
            </a:ln>
            <a:effectLst>
              <a:innerShdw blurRad="114300">
                <a:schemeClr val="accent1"/>
              </a:innerShdw>
            </a:effectLst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Sheet1!$A$2:$A$10</c:f>
              <c:strCache>
                <c:ptCount val="3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</c:strCache>
            </c:strRef>
          </c:cat>
          <c:val>
            <c:numRef>
              <c:f>Sheet1!$B$2:$B$10</c:f>
              <c:numCache>
                <c:formatCode>0</c:formatCode>
                <c:ptCount val="9"/>
                <c:pt idx="0">
                  <c:v>46.76</c:v>
                </c:pt>
                <c:pt idx="1">
                  <c:v>42.06</c:v>
                </c:pt>
                <c:pt idx="2">
                  <c:v>37.35</c:v>
                </c:pt>
                <c:pt idx="3">
                  <c:v>27.65</c:v>
                </c:pt>
                <c:pt idx="4">
                  <c:v>19.71</c:v>
                </c:pt>
                <c:pt idx="5">
                  <c:v>10.29</c:v>
                </c:pt>
                <c:pt idx="6">
                  <c:v>9.41</c:v>
                </c:pt>
                <c:pt idx="7">
                  <c:v>6.76</c:v>
                </c:pt>
                <c:pt idx="8">
                  <c:v>4.12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5BD-41BA-9BFC-CD881F6085C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27"/>
        <c:overlap val="-48"/>
        <c:axId val="51982720"/>
        <c:axId val="51984256"/>
      </c:barChart>
      <c:catAx>
        <c:axId val="51982720"/>
        <c:scaling>
          <c:orientation val="maxMin"/>
        </c:scaling>
        <c:delete val="1"/>
        <c:axPos val="l"/>
        <c:numFmt formatCode="General" sourceLinked="1"/>
        <c:majorTickMark val="none"/>
        <c:minorTickMark val="none"/>
        <c:tickLblPos val="nextTo"/>
        <c:crossAx val="51984256"/>
        <c:crosses val="autoZero"/>
        <c:auto val="1"/>
        <c:lblAlgn val="ctr"/>
        <c:lblOffset val="100"/>
        <c:noMultiLvlLbl val="0"/>
      </c:catAx>
      <c:valAx>
        <c:axId val="51984256"/>
        <c:scaling>
          <c:orientation val="minMax"/>
        </c:scaling>
        <c:delete val="1"/>
        <c:axPos val="t"/>
        <c:numFmt formatCode="0" sourceLinked="1"/>
        <c:majorTickMark val="none"/>
        <c:minorTickMark val="none"/>
        <c:tickLblPos val="nextTo"/>
        <c:crossAx val="5198272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1"/>
    </mc:Choice>
    <mc:Fallback>
      <c:style val="1"/>
    </mc:Fallback>
  </mc:AlternateContent>
  <c:chart>
    <c:autoTitleDeleted val="1"/>
    <c:plotArea>
      <c:layout>
        <c:manualLayout>
          <c:layoutTarget val="inner"/>
          <c:xMode val="edge"/>
          <c:yMode val="edge"/>
          <c:x val="5.340312054655437E-2"/>
          <c:y val="1.9240276716588706E-2"/>
          <c:w val="0.75045631102879029"/>
          <c:h val="0.94548588263633215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pattFill prst="narVert">
              <a:fgClr>
                <a:schemeClr val="dk1">
                  <a:tint val="88500"/>
                </a:schemeClr>
              </a:fgClr>
              <a:bgClr>
                <a:schemeClr val="dk1">
                  <a:tint val="88500"/>
                  <a:lumMod val="20000"/>
                  <a:lumOff val="80000"/>
                </a:schemeClr>
              </a:bgClr>
            </a:pattFill>
            <a:ln>
              <a:noFill/>
            </a:ln>
            <a:effectLst>
              <a:innerShdw blurRad="114300">
                <a:schemeClr val="dk1">
                  <a:tint val="88500"/>
                </a:schemeClr>
              </a:innerShdw>
            </a:effectLst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Sheet1!$A$2:$A$10</c:f>
              <c:strCache>
                <c:ptCount val="3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</c:strCache>
            </c:strRef>
          </c:cat>
          <c:val>
            <c:numRef>
              <c:f>Sheet1!$B$2:$B$10</c:f>
              <c:numCache>
                <c:formatCode>0</c:formatCode>
                <c:ptCount val="9"/>
                <c:pt idx="0">
                  <c:v>55.45</c:v>
                </c:pt>
                <c:pt idx="1">
                  <c:v>36.14</c:v>
                </c:pt>
                <c:pt idx="2">
                  <c:v>40.590000000000003</c:v>
                </c:pt>
                <c:pt idx="3">
                  <c:v>25.74</c:v>
                </c:pt>
                <c:pt idx="4">
                  <c:v>15.35</c:v>
                </c:pt>
                <c:pt idx="5">
                  <c:v>5.45</c:v>
                </c:pt>
                <c:pt idx="6">
                  <c:v>8.91</c:v>
                </c:pt>
                <c:pt idx="7">
                  <c:v>5.45</c:v>
                </c:pt>
                <c:pt idx="8">
                  <c:v>4.95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C74-4A09-9570-07B03C6682B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27"/>
        <c:overlap val="-48"/>
        <c:axId val="51982720"/>
        <c:axId val="51984256"/>
      </c:barChart>
      <c:catAx>
        <c:axId val="51982720"/>
        <c:scaling>
          <c:orientation val="maxMin"/>
        </c:scaling>
        <c:delete val="1"/>
        <c:axPos val="l"/>
        <c:numFmt formatCode="General" sourceLinked="1"/>
        <c:majorTickMark val="none"/>
        <c:minorTickMark val="none"/>
        <c:tickLblPos val="nextTo"/>
        <c:crossAx val="51984256"/>
        <c:crosses val="autoZero"/>
        <c:auto val="1"/>
        <c:lblAlgn val="ctr"/>
        <c:lblOffset val="100"/>
        <c:noMultiLvlLbl val="0"/>
      </c:catAx>
      <c:valAx>
        <c:axId val="51984256"/>
        <c:scaling>
          <c:orientation val="minMax"/>
        </c:scaling>
        <c:delete val="1"/>
        <c:axPos val="t"/>
        <c:numFmt formatCode="0" sourceLinked="1"/>
        <c:majorTickMark val="none"/>
        <c:minorTickMark val="none"/>
        <c:tickLblPos val="nextTo"/>
        <c:crossAx val="5198272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autoTitleDeleted val="1"/>
    <c:plotArea>
      <c:layout>
        <c:manualLayout>
          <c:layoutTarget val="inner"/>
          <c:xMode val="edge"/>
          <c:yMode val="edge"/>
          <c:x val="5.340312054655437E-2"/>
          <c:y val="1.9240276716588706E-2"/>
          <c:w val="0.75045631102879029"/>
          <c:h val="0.94548588263633215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pattFill prst="narVert">
              <a:fgClr>
                <a:schemeClr val="accent6"/>
              </a:fgClr>
              <a:bgClr>
                <a:schemeClr val="accent6">
                  <a:lumMod val="20000"/>
                  <a:lumOff val="80000"/>
                </a:schemeClr>
              </a:bgClr>
            </a:pattFill>
            <a:ln>
              <a:noFill/>
            </a:ln>
            <a:effectLst>
              <a:innerShdw blurRad="114300">
                <a:schemeClr val="accent6"/>
              </a:innerShdw>
            </a:effectLst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Sheet1!$A$2:$A$10</c:f>
              <c:strCache>
                <c:ptCount val="3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</c:strCache>
            </c:strRef>
          </c:cat>
          <c:val>
            <c:numRef>
              <c:f>Sheet1!$B$2:$B$10</c:f>
              <c:numCache>
                <c:formatCode>0</c:formatCode>
                <c:ptCount val="9"/>
                <c:pt idx="0">
                  <c:v>34.06</c:v>
                </c:pt>
                <c:pt idx="1">
                  <c:v>50.72</c:v>
                </c:pt>
                <c:pt idx="2">
                  <c:v>32.61</c:v>
                </c:pt>
                <c:pt idx="3">
                  <c:v>30.43</c:v>
                </c:pt>
                <c:pt idx="4">
                  <c:v>26.09</c:v>
                </c:pt>
                <c:pt idx="5">
                  <c:v>17.39</c:v>
                </c:pt>
                <c:pt idx="6">
                  <c:v>10.14</c:v>
                </c:pt>
                <c:pt idx="7">
                  <c:v>8.6999999999999993</c:v>
                </c:pt>
                <c:pt idx="8">
                  <c:v>2.9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8DC-4FA3-9EA7-EEBCBC4D5FA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27"/>
        <c:overlap val="-48"/>
        <c:axId val="51982720"/>
        <c:axId val="51984256"/>
      </c:barChart>
      <c:catAx>
        <c:axId val="51982720"/>
        <c:scaling>
          <c:orientation val="maxMin"/>
        </c:scaling>
        <c:delete val="1"/>
        <c:axPos val="l"/>
        <c:numFmt formatCode="General" sourceLinked="1"/>
        <c:majorTickMark val="none"/>
        <c:minorTickMark val="none"/>
        <c:tickLblPos val="nextTo"/>
        <c:crossAx val="51984256"/>
        <c:crosses val="autoZero"/>
        <c:auto val="1"/>
        <c:lblAlgn val="ctr"/>
        <c:lblOffset val="100"/>
        <c:noMultiLvlLbl val="0"/>
      </c:catAx>
      <c:valAx>
        <c:axId val="51984256"/>
        <c:scaling>
          <c:orientation val="minMax"/>
        </c:scaling>
        <c:delete val="1"/>
        <c:axPos val="t"/>
        <c:numFmt formatCode="0" sourceLinked="1"/>
        <c:majorTickMark val="none"/>
        <c:minorTickMark val="none"/>
        <c:tickLblPos val="nextTo"/>
        <c:crossAx val="5198272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autoTitleDeleted val="1"/>
    <c:plotArea>
      <c:layout>
        <c:manualLayout>
          <c:layoutTarget val="inner"/>
          <c:xMode val="edge"/>
          <c:yMode val="edge"/>
          <c:x val="5.340312054655437E-2"/>
          <c:y val="1.9240276716588706E-2"/>
          <c:w val="0.75045631102879029"/>
          <c:h val="0.94548588263633215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pattFill prst="narVert">
              <a:fgClr>
                <a:schemeClr val="accent3"/>
              </a:fgClr>
              <a:bgClr>
                <a:schemeClr val="accent3">
                  <a:lumMod val="20000"/>
                  <a:lumOff val="80000"/>
                </a:schemeClr>
              </a:bgClr>
            </a:pattFill>
            <a:ln>
              <a:noFill/>
            </a:ln>
            <a:effectLst>
              <a:innerShdw blurRad="114300">
                <a:schemeClr val="accent3"/>
              </a:innerShdw>
            </a:effectLst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Sheet1!$A$2:$A$10</c:f>
              <c:strCache>
                <c:ptCount val="3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</c:strCache>
            </c:strRef>
          </c:cat>
          <c:val>
            <c:numRef>
              <c:f>Sheet1!$B$2:$B$10</c:f>
              <c:numCache>
                <c:formatCode>0</c:formatCode>
                <c:ptCount val="9"/>
                <c:pt idx="0">
                  <c:v>48.12</c:v>
                </c:pt>
                <c:pt idx="1">
                  <c:v>36.840000000000003</c:v>
                </c:pt>
                <c:pt idx="2">
                  <c:v>41.35</c:v>
                </c:pt>
                <c:pt idx="3">
                  <c:v>28.57</c:v>
                </c:pt>
                <c:pt idx="4">
                  <c:v>13.53</c:v>
                </c:pt>
                <c:pt idx="5">
                  <c:v>12.03</c:v>
                </c:pt>
                <c:pt idx="6">
                  <c:v>7.52</c:v>
                </c:pt>
                <c:pt idx="7">
                  <c:v>9.02</c:v>
                </c:pt>
                <c:pt idx="8">
                  <c:v>6.77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07C-462B-8D52-8E5613F0264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27"/>
        <c:overlap val="-48"/>
        <c:axId val="51982720"/>
        <c:axId val="51984256"/>
      </c:barChart>
      <c:catAx>
        <c:axId val="51982720"/>
        <c:scaling>
          <c:orientation val="maxMin"/>
        </c:scaling>
        <c:delete val="1"/>
        <c:axPos val="l"/>
        <c:numFmt formatCode="General" sourceLinked="1"/>
        <c:majorTickMark val="none"/>
        <c:minorTickMark val="none"/>
        <c:tickLblPos val="nextTo"/>
        <c:crossAx val="51984256"/>
        <c:crosses val="autoZero"/>
        <c:auto val="1"/>
        <c:lblAlgn val="ctr"/>
        <c:lblOffset val="100"/>
        <c:noMultiLvlLbl val="0"/>
      </c:catAx>
      <c:valAx>
        <c:axId val="51984256"/>
        <c:scaling>
          <c:orientation val="minMax"/>
        </c:scaling>
        <c:delete val="1"/>
        <c:axPos val="t"/>
        <c:numFmt formatCode="0" sourceLinked="1"/>
        <c:majorTickMark val="none"/>
        <c:minorTickMark val="none"/>
        <c:tickLblPos val="nextTo"/>
        <c:crossAx val="5198272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autoTitleDeleted val="1"/>
    <c:plotArea>
      <c:layout>
        <c:manualLayout>
          <c:layoutTarget val="inner"/>
          <c:xMode val="edge"/>
          <c:yMode val="edge"/>
          <c:x val="5.340312054655437E-2"/>
          <c:y val="1.9240276716588706E-2"/>
          <c:w val="0.75045631102879029"/>
          <c:h val="0.94548588263633215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pattFill prst="narVert">
              <a:fgClr>
                <a:schemeClr val="accent2"/>
              </a:fgClr>
              <a:bgClr>
                <a:schemeClr val="accent2">
                  <a:lumMod val="20000"/>
                  <a:lumOff val="80000"/>
                </a:schemeClr>
              </a:bgClr>
            </a:pattFill>
            <a:ln>
              <a:noFill/>
            </a:ln>
            <a:effectLst>
              <a:innerShdw blurRad="114300">
                <a:schemeClr val="accent2"/>
              </a:innerShdw>
            </a:effectLst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Sheet1!$A$2:$A$10</c:f>
              <c:strCache>
                <c:ptCount val="3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</c:strCache>
            </c:strRef>
          </c:cat>
          <c:val>
            <c:numRef>
              <c:f>Sheet1!$B$2:$B$10</c:f>
              <c:numCache>
                <c:formatCode>0</c:formatCode>
                <c:ptCount val="9"/>
                <c:pt idx="0">
                  <c:v>45.896038647342991</c:v>
                </c:pt>
                <c:pt idx="1">
                  <c:v>45.411207729468593</c:v>
                </c:pt>
                <c:pt idx="2">
                  <c:v>34.781400966183575</c:v>
                </c:pt>
                <c:pt idx="3">
                  <c:v>27.054396135265701</c:v>
                </c:pt>
                <c:pt idx="4">
                  <c:v>23.672463768115946</c:v>
                </c:pt>
                <c:pt idx="5">
                  <c:v>9.1777294685990345</c:v>
                </c:pt>
                <c:pt idx="6">
                  <c:v>10.627149758454104</c:v>
                </c:pt>
                <c:pt idx="7">
                  <c:v>5.3155072463768116</c:v>
                </c:pt>
                <c:pt idx="8">
                  <c:v>2.4141062801932369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4B1-476D-AB76-AA85A97C32F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27"/>
        <c:overlap val="-48"/>
        <c:axId val="51982720"/>
        <c:axId val="51984256"/>
      </c:barChart>
      <c:catAx>
        <c:axId val="51982720"/>
        <c:scaling>
          <c:orientation val="maxMin"/>
        </c:scaling>
        <c:delete val="1"/>
        <c:axPos val="l"/>
        <c:numFmt formatCode="General" sourceLinked="1"/>
        <c:majorTickMark val="none"/>
        <c:minorTickMark val="none"/>
        <c:tickLblPos val="nextTo"/>
        <c:crossAx val="51984256"/>
        <c:crosses val="autoZero"/>
        <c:auto val="1"/>
        <c:lblAlgn val="ctr"/>
        <c:lblOffset val="100"/>
        <c:noMultiLvlLbl val="0"/>
      </c:catAx>
      <c:valAx>
        <c:axId val="51984256"/>
        <c:scaling>
          <c:orientation val="minMax"/>
        </c:scaling>
        <c:delete val="1"/>
        <c:axPos val="t"/>
        <c:numFmt formatCode="0" sourceLinked="1"/>
        <c:majorTickMark val="none"/>
        <c:minorTickMark val="none"/>
        <c:tickLblPos val="nextTo"/>
        <c:crossAx val="5198272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340312054655437E-2"/>
          <c:y val="1.9240276716588706E-2"/>
          <c:w val="0.75045631102879029"/>
          <c:h val="0.94548588263633215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pattFill prst="narVert">
              <a:fgClr>
                <a:schemeClr val="accent1"/>
              </a:fgClr>
              <a:bgClr>
                <a:schemeClr val="accent1">
                  <a:lumMod val="20000"/>
                  <a:lumOff val="80000"/>
                </a:schemeClr>
              </a:bgClr>
            </a:pattFill>
            <a:ln>
              <a:noFill/>
            </a:ln>
            <a:effectLst>
              <a:innerShdw blurRad="114300">
                <a:schemeClr val="accent1"/>
              </a:innerShdw>
            </a:effectLst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Sheet1!$A$2:$A$9</c:f>
              <c:strCache>
                <c:ptCount val="3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</c:strCache>
            </c:strRef>
          </c:cat>
          <c:val>
            <c:numRef>
              <c:f>Sheet1!$B$2:$B$9</c:f>
              <c:numCache>
                <c:formatCode>0</c:formatCode>
                <c:ptCount val="8"/>
                <c:pt idx="0">
                  <c:v>41.76</c:v>
                </c:pt>
                <c:pt idx="1">
                  <c:v>40.590000000000003</c:v>
                </c:pt>
                <c:pt idx="2">
                  <c:v>32.65</c:v>
                </c:pt>
                <c:pt idx="3">
                  <c:v>32.65</c:v>
                </c:pt>
                <c:pt idx="4">
                  <c:v>25.29</c:v>
                </c:pt>
                <c:pt idx="5">
                  <c:v>14.71</c:v>
                </c:pt>
                <c:pt idx="6">
                  <c:v>6.18</c:v>
                </c:pt>
                <c:pt idx="7">
                  <c:v>5.88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5BD-41BA-9BFC-CD881F6085C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27"/>
        <c:overlap val="-48"/>
        <c:axId val="51982720"/>
        <c:axId val="51984256"/>
      </c:barChart>
      <c:catAx>
        <c:axId val="51982720"/>
        <c:scaling>
          <c:orientation val="maxMin"/>
        </c:scaling>
        <c:delete val="1"/>
        <c:axPos val="l"/>
        <c:numFmt formatCode="General" sourceLinked="1"/>
        <c:majorTickMark val="none"/>
        <c:minorTickMark val="none"/>
        <c:tickLblPos val="nextTo"/>
        <c:crossAx val="51984256"/>
        <c:crosses val="autoZero"/>
        <c:auto val="1"/>
        <c:lblAlgn val="ctr"/>
        <c:lblOffset val="100"/>
        <c:noMultiLvlLbl val="0"/>
      </c:catAx>
      <c:valAx>
        <c:axId val="51984256"/>
        <c:scaling>
          <c:orientation val="minMax"/>
        </c:scaling>
        <c:delete val="1"/>
        <c:axPos val="t"/>
        <c:numFmt formatCode="0" sourceLinked="1"/>
        <c:majorTickMark val="none"/>
        <c:minorTickMark val="none"/>
        <c:tickLblPos val="nextTo"/>
        <c:crossAx val="5198272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1"/>
    </mc:Choice>
    <mc:Fallback>
      <c:style val="1"/>
    </mc:Fallback>
  </mc:AlternateContent>
  <c:chart>
    <c:autoTitleDeleted val="1"/>
    <c:plotArea>
      <c:layout>
        <c:manualLayout>
          <c:layoutTarget val="inner"/>
          <c:xMode val="edge"/>
          <c:yMode val="edge"/>
          <c:x val="5.340312054655437E-2"/>
          <c:y val="1.9240276716588706E-2"/>
          <c:w val="0.75045631102879029"/>
          <c:h val="0.94548588263633215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pattFill prst="narVert">
              <a:fgClr>
                <a:schemeClr val="dk1">
                  <a:tint val="88500"/>
                </a:schemeClr>
              </a:fgClr>
              <a:bgClr>
                <a:schemeClr val="dk1">
                  <a:tint val="88500"/>
                  <a:lumMod val="20000"/>
                  <a:lumOff val="80000"/>
                </a:schemeClr>
              </a:bgClr>
            </a:pattFill>
            <a:ln>
              <a:noFill/>
            </a:ln>
            <a:effectLst>
              <a:innerShdw blurRad="114300">
                <a:schemeClr val="dk1">
                  <a:tint val="88500"/>
                </a:schemeClr>
              </a:innerShdw>
            </a:effectLst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Sheet1!$A$2:$A$9</c:f>
              <c:strCache>
                <c:ptCount val="3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</c:strCache>
            </c:strRef>
          </c:cat>
          <c:val>
            <c:numRef>
              <c:f>Sheet1!$B$2:$B$9</c:f>
              <c:numCache>
                <c:formatCode>0</c:formatCode>
                <c:ptCount val="8"/>
                <c:pt idx="0">
                  <c:v>44.06</c:v>
                </c:pt>
                <c:pt idx="1">
                  <c:v>40.590000000000003</c:v>
                </c:pt>
                <c:pt idx="2">
                  <c:v>36.630000000000003</c:v>
                </c:pt>
                <c:pt idx="3">
                  <c:v>29.7</c:v>
                </c:pt>
                <c:pt idx="4">
                  <c:v>30.69</c:v>
                </c:pt>
                <c:pt idx="5">
                  <c:v>16.34</c:v>
                </c:pt>
                <c:pt idx="6">
                  <c:v>7.43</c:v>
                </c:pt>
                <c:pt idx="7">
                  <c:v>6.44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C74-4A09-9570-07B03C6682B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27"/>
        <c:overlap val="-48"/>
        <c:axId val="51982720"/>
        <c:axId val="51984256"/>
      </c:barChart>
      <c:catAx>
        <c:axId val="51982720"/>
        <c:scaling>
          <c:orientation val="maxMin"/>
        </c:scaling>
        <c:delete val="1"/>
        <c:axPos val="l"/>
        <c:numFmt formatCode="General" sourceLinked="1"/>
        <c:majorTickMark val="none"/>
        <c:minorTickMark val="none"/>
        <c:tickLblPos val="nextTo"/>
        <c:crossAx val="51984256"/>
        <c:crosses val="autoZero"/>
        <c:auto val="1"/>
        <c:lblAlgn val="ctr"/>
        <c:lblOffset val="100"/>
        <c:noMultiLvlLbl val="0"/>
      </c:catAx>
      <c:valAx>
        <c:axId val="51984256"/>
        <c:scaling>
          <c:orientation val="minMax"/>
        </c:scaling>
        <c:delete val="1"/>
        <c:axPos val="t"/>
        <c:numFmt formatCode="0" sourceLinked="1"/>
        <c:majorTickMark val="none"/>
        <c:minorTickMark val="none"/>
        <c:tickLblPos val="nextTo"/>
        <c:crossAx val="5198272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autoTitleDeleted val="1"/>
    <c:plotArea>
      <c:layout>
        <c:manualLayout>
          <c:layoutTarget val="inner"/>
          <c:xMode val="edge"/>
          <c:yMode val="edge"/>
          <c:x val="5.340312054655437E-2"/>
          <c:y val="1.9240276716588706E-2"/>
          <c:w val="0.75045631102879029"/>
          <c:h val="0.94548588263633215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pattFill prst="narVert">
              <a:fgClr>
                <a:schemeClr val="accent6"/>
              </a:fgClr>
              <a:bgClr>
                <a:schemeClr val="accent6">
                  <a:lumMod val="20000"/>
                  <a:lumOff val="80000"/>
                </a:schemeClr>
              </a:bgClr>
            </a:pattFill>
            <a:ln>
              <a:noFill/>
            </a:ln>
            <a:effectLst>
              <a:innerShdw blurRad="114300">
                <a:schemeClr val="accent6"/>
              </a:innerShdw>
            </a:effectLst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Sheet1!$A$2:$A$9</c:f>
              <c:strCache>
                <c:ptCount val="3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</c:strCache>
            </c:strRef>
          </c:cat>
          <c:val>
            <c:numRef>
              <c:f>Sheet1!$B$2:$B$9</c:f>
              <c:numCache>
                <c:formatCode>0</c:formatCode>
                <c:ptCount val="8"/>
                <c:pt idx="0">
                  <c:v>38.409999999999997</c:v>
                </c:pt>
                <c:pt idx="1">
                  <c:v>40.58</c:v>
                </c:pt>
                <c:pt idx="2">
                  <c:v>26.81</c:v>
                </c:pt>
                <c:pt idx="3">
                  <c:v>36.96</c:v>
                </c:pt>
                <c:pt idx="4">
                  <c:v>17.39</c:v>
                </c:pt>
                <c:pt idx="5">
                  <c:v>12.32</c:v>
                </c:pt>
                <c:pt idx="6">
                  <c:v>4.3499999999999996</c:v>
                </c:pt>
                <c:pt idx="7">
                  <c:v>5.07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8DC-4FA3-9EA7-EEBCBC4D5FA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27"/>
        <c:overlap val="-48"/>
        <c:axId val="51982720"/>
        <c:axId val="51984256"/>
      </c:barChart>
      <c:catAx>
        <c:axId val="51982720"/>
        <c:scaling>
          <c:orientation val="maxMin"/>
        </c:scaling>
        <c:delete val="1"/>
        <c:axPos val="l"/>
        <c:numFmt formatCode="General" sourceLinked="1"/>
        <c:majorTickMark val="none"/>
        <c:minorTickMark val="none"/>
        <c:tickLblPos val="nextTo"/>
        <c:crossAx val="51984256"/>
        <c:crosses val="autoZero"/>
        <c:auto val="1"/>
        <c:lblAlgn val="ctr"/>
        <c:lblOffset val="100"/>
        <c:noMultiLvlLbl val="0"/>
      </c:catAx>
      <c:valAx>
        <c:axId val="51984256"/>
        <c:scaling>
          <c:orientation val="minMax"/>
        </c:scaling>
        <c:delete val="1"/>
        <c:axPos val="t"/>
        <c:numFmt formatCode="0" sourceLinked="1"/>
        <c:majorTickMark val="none"/>
        <c:minorTickMark val="none"/>
        <c:tickLblPos val="nextTo"/>
        <c:crossAx val="5198272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autoTitleDeleted val="1"/>
    <c:plotArea>
      <c:layout>
        <c:manualLayout>
          <c:layoutTarget val="inner"/>
          <c:xMode val="edge"/>
          <c:yMode val="edge"/>
          <c:x val="5.340312054655437E-2"/>
          <c:y val="1.9240276716588706E-2"/>
          <c:w val="0.75045631102879029"/>
          <c:h val="0.94548588263633215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pattFill prst="narVert">
              <a:fgClr>
                <a:schemeClr val="accent3"/>
              </a:fgClr>
              <a:bgClr>
                <a:schemeClr val="accent3">
                  <a:lumMod val="20000"/>
                  <a:lumOff val="80000"/>
                </a:schemeClr>
              </a:bgClr>
            </a:pattFill>
            <a:ln>
              <a:noFill/>
            </a:ln>
            <a:effectLst>
              <a:innerShdw blurRad="114300">
                <a:schemeClr val="accent3"/>
              </a:innerShdw>
            </a:effectLst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Sheet1!$A$2:$A$9</c:f>
              <c:strCache>
                <c:ptCount val="3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</c:strCache>
            </c:strRef>
          </c:cat>
          <c:val>
            <c:numRef>
              <c:f>Sheet1!$B$2:$B$9</c:f>
              <c:numCache>
                <c:formatCode>0</c:formatCode>
                <c:ptCount val="8"/>
                <c:pt idx="0">
                  <c:v>41.35</c:v>
                </c:pt>
                <c:pt idx="1">
                  <c:v>40.6</c:v>
                </c:pt>
                <c:pt idx="2">
                  <c:v>37.590000000000003</c:v>
                </c:pt>
                <c:pt idx="3">
                  <c:v>28.57</c:v>
                </c:pt>
                <c:pt idx="4">
                  <c:v>24.06</c:v>
                </c:pt>
                <c:pt idx="5">
                  <c:v>15.79</c:v>
                </c:pt>
                <c:pt idx="6">
                  <c:v>7.52</c:v>
                </c:pt>
                <c:pt idx="7">
                  <c:v>7.52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07C-462B-8D52-8E5613F0264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27"/>
        <c:overlap val="-48"/>
        <c:axId val="51982720"/>
        <c:axId val="51984256"/>
      </c:barChart>
      <c:catAx>
        <c:axId val="51982720"/>
        <c:scaling>
          <c:orientation val="maxMin"/>
        </c:scaling>
        <c:delete val="1"/>
        <c:axPos val="l"/>
        <c:numFmt formatCode="General" sourceLinked="1"/>
        <c:majorTickMark val="none"/>
        <c:minorTickMark val="none"/>
        <c:tickLblPos val="nextTo"/>
        <c:crossAx val="51984256"/>
        <c:crosses val="autoZero"/>
        <c:auto val="1"/>
        <c:lblAlgn val="ctr"/>
        <c:lblOffset val="100"/>
        <c:noMultiLvlLbl val="0"/>
      </c:catAx>
      <c:valAx>
        <c:axId val="51984256"/>
        <c:scaling>
          <c:orientation val="minMax"/>
        </c:scaling>
        <c:delete val="1"/>
        <c:axPos val="t"/>
        <c:numFmt formatCode="0" sourceLinked="1"/>
        <c:majorTickMark val="none"/>
        <c:minorTickMark val="none"/>
        <c:tickLblPos val="nextTo"/>
        <c:crossAx val="5198272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42972479998676466"/>
          <c:y val="8.8184646150427731E-2"/>
          <c:w val="0.47893065242757171"/>
          <c:h val="0.80403411966571603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dPt>
            <c:idx val="2"/>
            <c:bubble3D val="0"/>
            <c:spPr>
              <a:solidFill>
                <a:sysClr val="window" lastClr="FFFFFF">
                  <a:lumMod val="75000"/>
                </a:sysClr>
              </a:solidFill>
            </c:spPr>
            <c:extLst>
              <c:ext xmlns:c16="http://schemas.microsoft.com/office/drawing/2014/chart" uri="{C3380CC4-5D6E-409C-BE32-E72D297353CC}">
                <c16:uniqueId val="{00000001-8D88-4AAB-AE3F-66281F779E19}"/>
              </c:ext>
            </c:extLst>
          </c:dPt>
          <c:dLbls>
            <c:dLbl>
              <c:idx val="1"/>
              <c:layout>
                <c:manualLayout>
                  <c:x val="-3.789109486880033E-2"/>
                  <c:y val="0.12362669579923219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8D88-4AAB-AE3F-66281F779E19}"/>
                </c:ext>
              </c:extLst>
            </c:dLbl>
            <c:dLbl>
              <c:idx val="2"/>
              <c:layout>
                <c:manualLayout>
                  <c:x val="-0.10850184366265576"/>
                  <c:y val="-0.15647219753360739"/>
                </c:manualLayout>
              </c:layout>
              <c:spPr/>
              <c:txPr>
                <a:bodyPr/>
                <a:lstStyle/>
                <a:p>
                  <a:pPr>
                    <a:defRPr sz="1200" b="1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570588162304726"/>
                      <c:h val="0.19253647742843386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8D88-4AAB-AE3F-66281F779E1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solidFill>
                      <a:schemeClr val="bg1"/>
                    </a:solidFill>
                    <a:latin typeface="Calibri" panose="020F0502020204030204" pitchFamily="34" charset="0"/>
                  </a:defRPr>
                </a:pPr>
                <a:endParaRPr lang="en-US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4"/>
                <c:pt idx="0">
                  <c:v>Lise ve altı</c:v>
                </c:pt>
                <c:pt idx="1">
                  <c:v>İki yıllık yüksekokul</c:v>
                </c:pt>
                <c:pt idx="2">
                  <c:v>Lisans (Üniversite)</c:v>
                </c:pt>
                <c:pt idx="3">
                  <c:v>Yüksek Lisans / Doktora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34</c:v>
                </c:pt>
                <c:pt idx="1">
                  <c:v>16</c:v>
                </c:pt>
                <c:pt idx="2">
                  <c:v>45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8D88-4AAB-AE3F-66281F779E19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  <c:showLeaderLines val="0"/>
        </c:dLbls>
        <c:firstSliceAng val="214"/>
      </c:pieChart>
    </c:plotArea>
    <c:legend>
      <c:legendPos val="l"/>
      <c:layout>
        <c:manualLayout>
          <c:xMode val="edge"/>
          <c:yMode val="edge"/>
          <c:x val="3.9946120853077305E-2"/>
          <c:y val="6.5289813477514835E-2"/>
          <c:w val="0.31250304547058122"/>
          <c:h val="0.93322501203569974"/>
        </c:manualLayout>
      </c:layout>
      <c:overlay val="0"/>
      <c:txPr>
        <a:bodyPr/>
        <a:lstStyle/>
        <a:p>
          <a:pPr>
            <a:defRPr sz="800">
              <a:latin typeface="Calibri" panose="020F0502020204030204" pitchFamily="34" charset="0"/>
            </a:defRPr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2">
    <c:autoUpdate val="0"/>
  </c:externalData>
</c:chartSpace>
</file>

<file path=ppt/charts/chart3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autoTitleDeleted val="1"/>
    <c:plotArea>
      <c:layout>
        <c:manualLayout>
          <c:layoutTarget val="inner"/>
          <c:xMode val="edge"/>
          <c:yMode val="edge"/>
          <c:x val="5.340312054655437E-2"/>
          <c:y val="1.9240276716588706E-2"/>
          <c:w val="0.75045631102879029"/>
          <c:h val="0.94548588263633215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pattFill prst="narVert">
              <a:fgClr>
                <a:schemeClr val="accent2"/>
              </a:fgClr>
              <a:bgClr>
                <a:schemeClr val="accent2">
                  <a:lumMod val="20000"/>
                  <a:lumOff val="80000"/>
                </a:schemeClr>
              </a:bgClr>
            </a:pattFill>
            <a:ln>
              <a:noFill/>
            </a:ln>
            <a:effectLst>
              <a:innerShdw blurRad="114300">
                <a:schemeClr val="accent2"/>
              </a:innerShdw>
            </a:effectLst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Sheet1!$A$2:$A$9</c:f>
              <c:strCache>
                <c:ptCount val="3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</c:strCache>
            </c:strRef>
          </c:cat>
          <c:val>
            <c:numRef>
              <c:f>Sheet1!$B$2:$B$9</c:f>
              <c:numCache>
                <c:formatCode>0</c:formatCode>
                <c:ptCount val="8"/>
                <c:pt idx="0">
                  <c:v>42.030531400966183</c:v>
                </c:pt>
                <c:pt idx="1">
                  <c:v>40.578937198067635</c:v>
                </c:pt>
                <c:pt idx="2">
                  <c:v>29.468840579710147</c:v>
                </c:pt>
                <c:pt idx="3">
                  <c:v>35.267246376811592</c:v>
                </c:pt>
                <c:pt idx="4">
                  <c:v>26.086763285024155</c:v>
                </c:pt>
                <c:pt idx="5">
                  <c:v>14.010241545893718</c:v>
                </c:pt>
                <c:pt idx="6">
                  <c:v>5.312898550724638</c:v>
                </c:pt>
                <c:pt idx="7">
                  <c:v>4.8311594202898558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4B1-476D-AB76-AA85A97C32F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27"/>
        <c:overlap val="-48"/>
        <c:axId val="51982720"/>
        <c:axId val="51984256"/>
      </c:barChart>
      <c:catAx>
        <c:axId val="51982720"/>
        <c:scaling>
          <c:orientation val="maxMin"/>
        </c:scaling>
        <c:delete val="1"/>
        <c:axPos val="l"/>
        <c:numFmt formatCode="General" sourceLinked="1"/>
        <c:majorTickMark val="none"/>
        <c:minorTickMark val="none"/>
        <c:tickLblPos val="nextTo"/>
        <c:crossAx val="51984256"/>
        <c:crosses val="autoZero"/>
        <c:auto val="1"/>
        <c:lblAlgn val="ctr"/>
        <c:lblOffset val="100"/>
        <c:noMultiLvlLbl val="0"/>
      </c:catAx>
      <c:valAx>
        <c:axId val="51984256"/>
        <c:scaling>
          <c:orientation val="minMax"/>
        </c:scaling>
        <c:delete val="1"/>
        <c:axPos val="t"/>
        <c:numFmt formatCode="0" sourceLinked="1"/>
        <c:majorTickMark val="none"/>
        <c:minorTickMark val="none"/>
        <c:tickLblPos val="nextTo"/>
        <c:crossAx val="5198272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918640308402311E-2"/>
          <c:y val="0.15828509406657018"/>
          <c:w val="0.95613122632391889"/>
          <c:h val="0.4855288480865090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Toplam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Kendimi olduğumdan çok daha genç hissediyorum ve buna uygun yaşıyorum</c:v>
                </c:pt>
                <c:pt idx="1">
                  <c:v>Kendimi olduğum yaşta hissediyorum ve yaşımın gerektirdiği toplumsal davranışları gösteriyorum</c:v>
                </c:pt>
                <c:pt idx="2">
                  <c:v>Kendimi olduğum yaştan daha yaşlı hissediyorum ve kendimden daha olgun bir yaşam sürüyorum</c:v>
                </c:pt>
              </c:strCache>
            </c:strRef>
          </c:cat>
          <c:val>
            <c:numRef>
              <c:f>Sheet1!$B$2:$B$4</c:f>
              <c:numCache>
                <c:formatCode>0</c:formatCode>
                <c:ptCount val="3"/>
                <c:pt idx="0">
                  <c:v>45.29</c:v>
                </c:pt>
                <c:pt idx="1">
                  <c:v>40</c:v>
                </c:pt>
                <c:pt idx="2">
                  <c:v>14.71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692-4881-A857-39E94F160E43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Erkekler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accent2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Kendimi olduğumdan çok daha genç hissediyorum ve buna uygun yaşıyorum</c:v>
                </c:pt>
                <c:pt idx="1">
                  <c:v>Kendimi olduğum yaşta hissediyorum ve yaşımın gerektirdiği toplumsal davranışları gösteriyorum</c:v>
                </c:pt>
                <c:pt idx="2">
                  <c:v>Kendimi olduğum yaştan daha yaşlı hissediyorum ve kendimden daha olgun bir yaşam sürüyorum</c:v>
                </c:pt>
              </c:strCache>
            </c:strRef>
          </c:cat>
          <c:val>
            <c:numRef>
              <c:f>Sheet1!$C$2:$C$4</c:f>
              <c:numCache>
                <c:formatCode>0</c:formatCode>
                <c:ptCount val="3"/>
                <c:pt idx="0">
                  <c:v>41.58</c:v>
                </c:pt>
                <c:pt idx="1">
                  <c:v>43.56</c:v>
                </c:pt>
                <c:pt idx="2">
                  <c:v>14.85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692-4881-A857-39E94F160E43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Kadınlar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accent3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Kendimi olduğumdan çok daha genç hissediyorum ve buna uygun yaşıyorum</c:v>
                </c:pt>
                <c:pt idx="1">
                  <c:v>Kendimi olduğum yaşta hissediyorum ve yaşımın gerektirdiği toplumsal davranışları gösteriyorum</c:v>
                </c:pt>
                <c:pt idx="2">
                  <c:v>Kendimi olduğum yaştan daha yaşlı hissediyorum ve kendimden daha olgun bir yaşam sürüyorum</c:v>
                </c:pt>
              </c:strCache>
            </c:strRef>
          </c:cat>
          <c:val>
            <c:numRef>
              <c:f>Sheet1!$D$2:$D$4</c:f>
              <c:numCache>
                <c:formatCode>0</c:formatCode>
                <c:ptCount val="3"/>
                <c:pt idx="0">
                  <c:v>50.72</c:v>
                </c:pt>
                <c:pt idx="1">
                  <c:v>34.78</c:v>
                </c:pt>
                <c:pt idx="2">
                  <c:v>14.49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692-4881-A857-39E94F160E43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İstanbul'da yaşayanlar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Kendimi olduğumdan çok daha genç hissediyorum ve buna uygun yaşıyorum</c:v>
                </c:pt>
                <c:pt idx="1">
                  <c:v>Kendimi olduğum yaşta hissediyorum ve yaşımın gerektirdiği toplumsal davranışları gösteriyorum</c:v>
                </c:pt>
                <c:pt idx="2">
                  <c:v>Kendimi olduğum yaştan daha yaşlı hissediyorum ve kendimden daha olgun bir yaşam sürüyorum</c:v>
                </c:pt>
              </c:strCache>
            </c:strRef>
          </c:cat>
          <c:val>
            <c:numRef>
              <c:f>Sheet1!$E$2:$E$4</c:f>
              <c:numCache>
                <c:formatCode>0</c:formatCode>
                <c:ptCount val="3"/>
                <c:pt idx="0">
                  <c:v>45.11</c:v>
                </c:pt>
                <c:pt idx="1">
                  <c:v>39.85</c:v>
                </c:pt>
                <c:pt idx="2">
                  <c:v>15.04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F692-4881-A857-39E94F160E43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Diğer illerde yaşayanlar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accent5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Kendimi olduğumdan çok daha genç hissediyorum ve buna uygun yaşıyorum</c:v>
                </c:pt>
                <c:pt idx="1">
                  <c:v>Kendimi olduğum yaşta hissediyorum ve yaşımın gerektirdiği toplumsal davranışları gösteriyorum</c:v>
                </c:pt>
                <c:pt idx="2">
                  <c:v>Kendimi olduğum yaştan daha yaşlı hissediyorum ve kendimden daha olgun bir yaşam sürüyorum</c:v>
                </c:pt>
              </c:strCache>
            </c:strRef>
          </c:cat>
          <c:val>
            <c:numRef>
              <c:f>Sheet1!$F$2:$F$4</c:f>
              <c:numCache>
                <c:formatCode>0</c:formatCode>
                <c:ptCount val="3"/>
                <c:pt idx="0">
                  <c:v>45.412657004830919</c:v>
                </c:pt>
                <c:pt idx="1">
                  <c:v>40.098647342995172</c:v>
                </c:pt>
                <c:pt idx="2">
                  <c:v>14.492222222222221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F692-4881-A857-39E94F160E4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56550416"/>
        <c:axId val="456550088"/>
      </c:barChart>
      <c:catAx>
        <c:axId val="4565504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56550088"/>
        <c:crosses val="autoZero"/>
        <c:auto val="1"/>
        <c:lblAlgn val="ctr"/>
        <c:lblOffset val="100"/>
        <c:noMultiLvlLbl val="0"/>
      </c:catAx>
      <c:valAx>
        <c:axId val="456550088"/>
        <c:scaling>
          <c:orientation val="minMax"/>
          <c:max val="100"/>
        </c:scaling>
        <c:delete val="1"/>
        <c:axPos val="l"/>
        <c:numFmt formatCode="0" sourceLinked="1"/>
        <c:majorTickMark val="none"/>
        <c:minorTickMark val="none"/>
        <c:tickLblPos val="nextTo"/>
        <c:crossAx val="45655041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1.6998357114696199E-2"/>
          <c:y val="0"/>
          <c:w val="0.95351696419178589"/>
          <c:h val="0.1125130648014150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9698711993862031"/>
          <c:y val="0.20466511381691516"/>
          <c:w val="0.6865710498326334"/>
          <c:h val="0.7557417974458509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Hiç güvenmem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Sheet1!$A$2:$A$6</c:f>
              <c:strCache>
                <c:ptCount val="5"/>
                <c:pt idx="0">
                  <c:v>Toplam</c:v>
                </c:pt>
                <c:pt idx="1">
                  <c:v>Erkekler</c:v>
                </c:pt>
                <c:pt idx="2">
                  <c:v>Kadınlar</c:v>
                </c:pt>
                <c:pt idx="3">
                  <c:v>İstanbul'da yaşayanlar</c:v>
                </c:pt>
                <c:pt idx="4">
                  <c:v>Diğer illerde yaşayanlar</c:v>
                </c:pt>
              </c:strCache>
            </c:strRef>
          </c:cat>
          <c:val>
            <c:numRef>
              <c:f>Sheet1!$B$2:$B$6</c:f>
              <c:numCache>
                <c:formatCode>0</c:formatCode>
                <c:ptCount val="5"/>
                <c:pt idx="0">
                  <c:v>24</c:v>
                </c:pt>
                <c:pt idx="1">
                  <c:v>20</c:v>
                </c:pt>
                <c:pt idx="2">
                  <c:v>31</c:v>
                </c:pt>
                <c:pt idx="3">
                  <c:v>23</c:v>
                </c:pt>
                <c:pt idx="4">
                  <c:v>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B78-4BC0-A9E9-009BE9F6AF8C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Zamana bırakırım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0"/>
              <a:lstStyle/>
              <a:p>
                <a:pPr algn="ctr">
                  <a:defRPr lang="en-GB" sz="10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Toplam</c:v>
                </c:pt>
                <c:pt idx="1">
                  <c:v>Erkekler</c:v>
                </c:pt>
                <c:pt idx="2">
                  <c:v>Kadınlar</c:v>
                </c:pt>
                <c:pt idx="3">
                  <c:v>İstanbul'da yaşayanlar</c:v>
                </c:pt>
                <c:pt idx="4">
                  <c:v>Diğer illerde yaşayanlar</c:v>
                </c:pt>
              </c:strCache>
            </c:strRef>
          </c:cat>
          <c:val>
            <c:numRef>
              <c:f>Sheet1!$C$2:$C$6</c:f>
              <c:numCache>
                <c:formatCode>0</c:formatCode>
                <c:ptCount val="5"/>
                <c:pt idx="0">
                  <c:v>51</c:v>
                </c:pt>
                <c:pt idx="1">
                  <c:v>57</c:v>
                </c:pt>
                <c:pt idx="2">
                  <c:v>43</c:v>
                </c:pt>
                <c:pt idx="3">
                  <c:v>53</c:v>
                </c:pt>
                <c:pt idx="4">
                  <c:v>51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B78-4BC0-A9E9-009BE9F6AF8C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Ne güvenmem, ne güvenirim</c:v>
                </c:pt>
              </c:strCache>
            </c:strRef>
          </c:tx>
          <c:spPr>
            <a:solidFill>
              <a:schemeClr val="bg1">
                <a:lumMod val="65000"/>
              </a:schemeClr>
            </a:solidFill>
            <a:ln>
              <a:noFill/>
            </a:ln>
            <a:effectLst/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Toplam</c:v>
                </c:pt>
                <c:pt idx="1">
                  <c:v>Erkekler</c:v>
                </c:pt>
                <c:pt idx="2">
                  <c:v>Kadınlar</c:v>
                </c:pt>
                <c:pt idx="3">
                  <c:v>İstanbul'da yaşayanlar</c:v>
                </c:pt>
                <c:pt idx="4">
                  <c:v>Diğer illerde yaşayanlar</c:v>
                </c:pt>
              </c:strCache>
            </c:strRef>
          </c:cat>
          <c:val>
            <c:numRef>
              <c:f>Sheet1!$D$2:$D$6</c:f>
              <c:numCache>
                <c:formatCode>0</c:formatCode>
                <c:ptCount val="5"/>
                <c:pt idx="0">
                  <c:v>23</c:v>
                </c:pt>
                <c:pt idx="1">
                  <c:v>21</c:v>
                </c:pt>
                <c:pt idx="2">
                  <c:v>25</c:v>
                </c:pt>
                <c:pt idx="3">
                  <c:v>23</c:v>
                </c:pt>
                <c:pt idx="4">
                  <c:v>23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B78-4BC0-A9E9-009BE9F6AF8C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Güvenirim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Toplam</c:v>
                </c:pt>
                <c:pt idx="1">
                  <c:v>Erkekler</c:v>
                </c:pt>
                <c:pt idx="2">
                  <c:v>Kadınlar</c:v>
                </c:pt>
                <c:pt idx="3">
                  <c:v>İstanbul'da yaşayanlar</c:v>
                </c:pt>
                <c:pt idx="4">
                  <c:v>Diğer illerde yaşayanlar</c:v>
                </c:pt>
              </c:strCache>
            </c:strRef>
          </c:cat>
          <c:val>
            <c:numRef>
              <c:f>Sheet1!$E$2:$E$6</c:f>
              <c:numCache>
                <c:formatCode>0</c:formatCode>
                <c:ptCount val="5"/>
                <c:pt idx="0">
                  <c:v>1</c:v>
                </c:pt>
                <c:pt idx="1">
                  <c:v>2</c:v>
                </c:pt>
                <c:pt idx="2">
                  <c:v>1</c:v>
                </c:pt>
                <c:pt idx="3">
                  <c:v>2</c:v>
                </c:pt>
                <c:pt idx="4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2B78-4BC0-A9E9-009BE9F6AF8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2"/>
        <c:overlap val="100"/>
        <c:axId val="18938880"/>
        <c:axId val="18817792"/>
      </c:barChart>
      <c:catAx>
        <c:axId val="18938880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817792"/>
        <c:crosses val="autoZero"/>
        <c:auto val="1"/>
        <c:lblAlgn val="ctr"/>
        <c:lblOffset val="100"/>
        <c:noMultiLvlLbl val="0"/>
      </c:catAx>
      <c:valAx>
        <c:axId val="18817792"/>
        <c:scaling>
          <c:orientation val="minMax"/>
        </c:scaling>
        <c:delete val="1"/>
        <c:axPos val="t"/>
        <c:numFmt formatCode="0%" sourceLinked="1"/>
        <c:majorTickMark val="none"/>
        <c:minorTickMark val="none"/>
        <c:tickLblPos val="nextTo"/>
        <c:crossAx val="1893888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29058709045678432"/>
          <c:y val="4.1392793091017101E-2"/>
          <c:w val="0.69815732657776852"/>
          <c:h val="0.1622988791773229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000"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340312054655437E-2"/>
          <c:y val="1.9240276716588706E-2"/>
          <c:w val="0.75045631102879029"/>
          <c:h val="0.94548588263633215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pattFill prst="narVert">
              <a:fgClr>
                <a:schemeClr val="accent1"/>
              </a:fgClr>
              <a:bgClr>
                <a:schemeClr val="accent1">
                  <a:lumMod val="20000"/>
                  <a:lumOff val="80000"/>
                </a:schemeClr>
              </a:bgClr>
            </a:pattFill>
            <a:ln>
              <a:noFill/>
            </a:ln>
            <a:effectLst>
              <a:innerShdw blurRad="114300">
                <a:schemeClr val="accent1"/>
              </a:innerShdw>
            </a:effectLst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3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</c:strCache>
            </c:strRef>
          </c:cat>
          <c:val>
            <c:numRef>
              <c:f>Sheet1!$B$2:$B$6</c:f>
              <c:numCache>
                <c:formatCode>0</c:formatCode>
                <c:ptCount val="5"/>
                <c:pt idx="0">
                  <c:v>8.5299999999999994</c:v>
                </c:pt>
                <c:pt idx="1">
                  <c:v>12.65</c:v>
                </c:pt>
                <c:pt idx="2">
                  <c:v>9.1199999999999992</c:v>
                </c:pt>
                <c:pt idx="3">
                  <c:v>17.940000000000001</c:v>
                </c:pt>
                <c:pt idx="4">
                  <c:v>51.76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5BD-41BA-9BFC-CD881F6085C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27"/>
        <c:overlap val="-48"/>
        <c:axId val="51982720"/>
        <c:axId val="51984256"/>
      </c:barChart>
      <c:catAx>
        <c:axId val="51982720"/>
        <c:scaling>
          <c:orientation val="maxMin"/>
        </c:scaling>
        <c:delete val="1"/>
        <c:axPos val="l"/>
        <c:numFmt formatCode="General" sourceLinked="1"/>
        <c:majorTickMark val="none"/>
        <c:minorTickMark val="none"/>
        <c:tickLblPos val="nextTo"/>
        <c:crossAx val="51984256"/>
        <c:crosses val="autoZero"/>
        <c:auto val="1"/>
        <c:lblAlgn val="ctr"/>
        <c:lblOffset val="100"/>
        <c:noMultiLvlLbl val="0"/>
      </c:catAx>
      <c:valAx>
        <c:axId val="51984256"/>
        <c:scaling>
          <c:orientation val="minMax"/>
        </c:scaling>
        <c:delete val="1"/>
        <c:axPos val="t"/>
        <c:numFmt formatCode="0" sourceLinked="1"/>
        <c:majorTickMark val="none"/>
        <c:minorTickMark val="none"/>
        <c:tickLblPos val="nextTo"/>
        <c:crossAx val="5198272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1"/>
    </mc:Choice>
    <mc:Fallback>
      <c:style val="1"/>
    </mc:Fallback>
  </mc:AlternateContent>
  <c:chart>
    <c:autoTitleDeleted val="1"/>
    <c:plotArea>
      <c:layout>
        <c:manualLayout>
          <c:layoutTarget val="inner"/>
          <c:xMode val="edge"/>
          <c:yMode val="edge"/>
          <c:x val="5.340312054655437E-2"/>
          <c:y val="1.9240276716588706E-2"/>
          <c:w val="0.75045631102879029"/>
          <c:h val="0.94548588263633215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pattFill prst="narVert">
              <a:fgClr>
                <a:schemeClr val="dk1">
                  <a:tint val="88500"/>
                </a:schemeClr>
              </a:fgClr>
              <a:bgClr>
                <a:schemeClr val="dk1">
                  <a:tint val="88500"/>
                  <a:lumMod val="20000"/>
                  <a:lumOff val="80000"/>
                </a:schemeClr>
              </a:bgClr>
            </a:pattFill>
            <a:ln>
              <a:noFill/>
            </a:ln>
            <a:effectLst>
              <a:innerShdw blurRad="114300">
                <a:schemeClr val="dk1">
                  <a:tint val="88500"/>
                </a:schemeClr>
              </a:innerShdw>
            </a:effectLst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3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</c:strCache>
            </c:strRef>
          </c:cat>
          <c:val>
            <c:numRef>
              <c:f>Sheet1!$B$2:$B$6</c:f>
              <c:numCache>
                <c:formatCode>0</c:formatCode>
                <c:ptCount val="5"/>
                <c:pt idx="0">
                  <c:v>8.42</c:v>
                </c:pt>
                <c:pt idx="1">
                  <c:v>12.87</c:v>
                </c:pt>
                <c:pt idx="2">
                  <c:v>7.92</c:v>
                </c:pt>
                <c:pt idx="3">
                  <c:v>16.34</c:v>
                </c:pt>
                <c:pt idx="4">
                  <c:v>54.46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C74-4A09-9570-07B03C6682B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27"/>
        <c:overlap val="-48"/>
        <c:axId val="51982720"/>
        <c:axId val="51984256"/>
      </c:barChart>
      <c:catAx>
        <c:axId val="51982720"/>
        <c:scaling>
          <c:orientation val="maxMin"/>
        </c:scaling>
        <c:delete val="1"/>
        <c:axPos val="l"/>
        <c:numFmt formatCode="General" sourceLinked="1"/>
        <c:majorTickMark val="none"/>
        <c:minorTickMark val="none"/>
        <c:tickLblPos val="nextTo"/>
        <c:crossAx val="51984256"/>
        <c:crosses val="autoZero"/>
        <c:auto val="1"/>
        <c:lblAlgn val="ctr"/>
        <c:lblOffset val="100"/>
        <c:noMultiLvlLbl val="0"/>
      </c:catAx>
      <c:valAx>
        <c:axId val="51984256"/>
        <c:scaling>
          <c:orientation val="minMax"/>
        </c:scaling>
        <c:delete val="1"/>
        <c:axPos val="t"/>
        <c:numFmt formatCode="0" sourceLinked="1"/>
        <c:majorTickMark val="none"/>
        <c:minorTickMark val="none"/>
        <c:tickLblPos val="nextTo"/>
        <c:crossAx val="5198272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autoTitleDeleted val="1"/>
    <c:plotArea>
      <c:layout>
        <c:manualLayout>
          <c:layoutTarget val="inner"/>
          <c:xMode val="edge"/>
          <c:yMode val="edge"/>
          <c:x val="5.340312054655437E-2"/>
          <c:y val="1.9240276716588706E-2"/>
          <c:w val="0.75045631102879029"/>
          <c:h val="0.94548588263633215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pattFill prst="narVert">
              <a:fgClr>
                <a:schemeClr val="accent6"/>
              </a:fgClr>
              <a:bgClr>
                <a:schemeClr val="accent6">
                  <a:lumMod val="20000"/>
                  <a:lumOff val="80000"/>
                </a:schemeClr>
              </a:bgClr>
            </a:pattFill>
            <a:ln>
              <a:noFill/>
            </a:ln>
            <a:effectLst>
              <a:innerShdw blurRad="114300">
                <a:schemeClr val="accent6"/>
              </a:innerShdw>
            </a:effectLst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3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</c:strCache>
            </c:strRef>
          </c:cat>
          <c:val>
            <c:numRef>
              <c:f>Sheet1!$B$2:$B$6</c:f>
              <c:numCache>
                <c:formatCode>0</c:formatCode>
                <c:ptCount val="5"/>
                <c:pt idx="0">
                  <c:v>8.6999999999999993</c:v>
                </c:pt>
                <c:pt idx="1">
                  <c:v>12.32</c:v>
                </c:pt>
                <c:pt idx="2">
                  <c:v>10.87</c:v>
                </c:pt>
                <c:pt idx="3">
                  <c:v>20.29</c:v>
                </c:pt>
                <c:pt idx="4">
                  <c:v>47.83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8DC-4FA3-9EA7-EEBCBC4D5FA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27"/>
        <c:overlap val="-48"/>
        <c:axId val="51982720"/>
        <c:axId val="51984256"/>
      </c:barChart>
      <c:catAx>
        <c:axId val="51982720"/>
        <c:scaling>
          <c:orientation val="maxMin"/>
        </c:scaling>
        <c:delete val="1"/>
        <c:axPos val="l"/>
        <c:numFmt formatCode="General" sourceLinked="1"/>
        <c:majorTickMark val="none"/>
        <c:minorTickMark val="none"/>
        <c:tickLblPos val="nextTo"/>
        <c:crossAx val="51984256"/>
        <c:crosses val="autoZero"/>
        <c:auto val="1"/>
        <c:lblAlgn val="ctr"/>
        <c:lblOffset val="100"/>
        <c:noMultiLvlLbl val="0"/>
      </c:catAx>
      <c:valAx>
        <c:axId val="51984256"/>
        <c:scaling>
          <c:orientation val="minMax"/>
        </c:scaling>
        <c:delete val="1"/>
        <c:axPos val="t"/>
        <c:numFmt formatCode="0" sourceLinked="1"/>
        <c:majorTickMark val="none"/>
        <c:minorTickMark val="none"/>
        <c:tickLblPos val="nextTo"/>
        <c:crossAx val="5198272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autoTitleDeleted val="1"/>
    <c:plotArea>
      <c:layout>
        <c:manualLayout>
          <c:layoutTarget val="inner"/>
          <c:xMode val="edge"/>
          <c:yMode val="edge"/>
          <c:x val="5.340312054655437E-2"/>
          <c:y val="1.9240276716588706E-2"/>
          <c:w val="0.75045631102879029"/>
          <c:h val="0.94548588263633215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pattFill prst="narVert">
              <a:fgClr>
                <a:schemeClr val="accent3"/>
              </a:fgClr>
              <a:bgClr>
                <a:schemeClr val="accent3">
                  <a:lumMod val="20000"/>
                  <a:lumOff val="80000"/>
                </a:schemeClr>
              </a:bgClr>
            </a:pattFill>
            <a:ln>
              <a:noFill/>
            </a:ln>
            <a:effectLst>
              <a:innerShdw blurRad="114300">
                <a:schemeClr val="accent3"/>
              </a:innerShdw>
            </a:effectLst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3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</c:strCache>
            </c:strRef>
          </c:cat>
          <c:val>
            <c:numRef>
              <c:f>Sheet1!$B$2:$B$6</c:f>
              <c:numCache>
                <c:formatCode>0</c:formatCode>
                <c:ptCount val="5"/>
                <c:pt idx="0">
                  <c:v>12.03</c:v>
                </c:pt>
                <c:pt idx="1">
                  <c:v>8.27</c:v>
                </c:pt>
                <c:pt idx="2">
                  <c:v>15.04</c:v>
                </c:pt>
                <c:pt idx="3">
                  <c:v>14.29</c:v>
                </c:pt>
                <c:pt idx="4">
                  <c:v>50.38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07C-462B-8D52-8E5613F0264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27"/>
        <c:overlap val="-48"/>
        <c:axId val="51982720"/>
        <c:axId val="51984256"/>
      </c:barChart>
      <c:catAx>
        <c:axId val="51982720"/>
        <c:scaling>
          <c:orientation val="maxMin"/>
        </c:scaling>
        <c:delete val="1"/>
        <c:axPos val="l"/>
        <c:numFmt formatCode="General" sourceLinked="1"/>
        <c:majorTickMark val="none"/>
        <c:minorTickMark val="none"/>
        <c:tickLblPos val="nextTo"/>
        <c:crossAx val="51984256"/>
        <c:crosses val="autoZero"/>
        <c:auto val="1"/>
        <c:lblAlgn val="ctr"/>
        <c:lblOffset val="100"/>
        <c:noMultiLvlLbl val="0"/>
      </c:catAx>
      <c:valAx>
        <c:axId val="51984256"/>
        <c:scaling>
          <c:orientation val="minMax"/>
        </c:scaling>
        <c:delete val="1"/>
        <c:axPos val="t"/>
        <c:numFmt formatCode="0" sourceLinked="1"/>
        <c:majorTickMark val="none"/>
        <c:minorTickMark val="none"/>
        <c:tickLblPos val="nextTo"/>
        <c:crossAx val="5198272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autoTitleDeleted val="1"/>
    <c:plotArea>
      <c:layout>
        <c:manualLayout>
          <c:layoutTarget val="inner"/>
          <c:xMode val="edge"/>
          <c:yMode val="edge"/>
          <c:x val="5.340312054655437E-2"/>
          <c:y val="1.9240276716588706E-2"/>
          <c:w val="0.75045631102879029"/>
          <c:h val="0.94548588263633215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pattFill prst="narVert">
              <a:fgClr>
                <a:schemeClr val="accent2"/>
              </a:fgClr>
              <a:bgClr>
                <a:schemeClr val="accent2">
                  <a:lumMod val="20000"/>
                  <a:lumOff val="80000"/>
                </a:schemeClr>
              </a:bgClr>
            </a:pattFill>
            <a:ln>
              <a:noFill/>
            </a:ln>
            <a:effectLst>
              <a:innerShdw blurRad="114300">
                <a:schemeClr val="accent2"/>
              </a:innerShdw>
            </a:effectLst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3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</c:strCache>
            </c:strRef>
          </c:cat>
          <c:val>
            <c:numRef>
              <c:f>Sheet1!$B$2:$B$6</c:f>
              <c:numCache>
                <c:formatCode>0</c:formatCode>
                <c:ptCount val="5"/>
                <c:pt idx="0">
                  <c:v>6.2803864734299513</c:v>
                </c:pt>
                <c:pt idx="1">
                  <c:v>15.457053140096617</c:v>
                </c:pt>
                <c:pt idx="2">
                  <c:v>5.3116425120772943</c:v>
                </c:pt>
                <c:pt idx="3">
                  <c:v>20.289516908212562</c:v>
                </c:pt>
                <c:pt idx="4">
                  <c:v>52.659227053140093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4B1-476D-AB76-AA85A97C32F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27"/>
        <c:overlap val="-48"/>
        <c:axId val="51982720"/>
        <c:axId val="51984256"/>
      </c:barChart>
      <c:catAx>
        <c:axId val="51982720"/>
        <c:scaling>
          <c:orientation val="maxMin"/>
        </c:scaling>
        <c:delete val="1"/>
        <c:axPos val="l"/>
        <c:numFmt formatCode="General" sourceLinked="1"/>
        <c:majorTickMark val="none"/>
        <c:minorTickMark val="none"/>
        <c:tickLblPos val="nextTo"/>
        <c:crossAx val="51984256"/>
        <c:crosses val="autoZero"/>
        <c:auto val="1"/>
        <c:lblAlgn val="ctr"/>
        <c:lblOffset val="100"/>
        <c:noMultiLvlLbl val="0"/>
      </c:catAx>
      <c:valAx>
        <c:axId val="51984256"/>
        <c:scaling>
          <c:orientation val="minMax"/>
        </c:scaling>
        <c:delete val="1"/>
        <c:axPos val="t"/>
        <c:numFmt formatCode="0" sourceLinked="1"/>
        <c:majorTickMark val="none"/>
        <c:minorTickMark val="none"/>
        <c:tickLblPos val="nextTo"/>
        <c:crossAx val="5198272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2237869261692011"/>
          <c:y val="1.556310534555495E-2"/>
          <c:w val="0.79322790664982801"/>
          <c:h val="0.96104481587101565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Tabelle1!$B$1</c:f>
              <c:strCache>
                <c:ptCount val="1"/>
                <c:pt idx="0">
                  <c:v>Top Box</c:v>
                </c:pt>
              </c:strCache>
            </c:strRef>
          </c:tx>
          <c:spPr>
            <a:solidFill>
              <a:srgbClr val="E31B19"/>
            </a:solidFill>
            <a:ln w="6350">
              <a:solidFill>
                <a:srgbClr val="FFFFFF"/>
              </a:solidFill>
            </a:ln>
          </c:spPr>
          <c:invertIfNegative val="0"/>
          <c:dLbls>
            <c:numFmt formatCode=";0;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 baseline="0">
                    <a:solidFill>
                      <a:schemeClr val="tx1"/>
                    </a:solidFill>
                    <a:latin typeface="Arial" pitchFamily="34" charset="0"/>
                    <a:cs typeface="Tahoma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Tabelle1!$B$2:$B$10</c:f>
              <c:numCache>
                <c:formatCode>0</c:formatCode>
                <c:ptCount val="9"/>
                <c:pt idx="0">
                  <c:v>-55.94</c:v>
                </c:pt>
                <c:pt idx="1">
                  <c:v>-44.55</c:v>
                </c:pt>
                <c:pt idx="2">
                  <c:v>-18.32</c:v>
                </c:pt>
                <c:pt idx="3">
                  <c:v>-23.27</c:v>
                </c:pt>
                <c:pt idx="4">
                  <c:v>-13.37</c:v>
                </c:pt>
                <c:pt idx="5">
                  <c:v>-10.4</c:v>
                </c:pt>
                <c:pt idx="6">
                  <c:v>-10.89</c:v>
                </c:pt>
                <c:pt idx="7">
                  <c:v>-5.94</c:v>
                </c:pt>
                <c:pt idx="8">
                  <c:v>-17.329999999999998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8F1-4268-AB22-5A2E30355131}"/>
            </c:ext>
          </c:extLst>
        </c:ser>
        <c:ser>
          <c:idx val="1"/>
          <c:order val="1"/>
          <c:tx>
            <c:strRef>
              <c:f>Tabelle1!$C$1</c:f>
              <c:strCache>
                <c:ptCount val="1"/>
                <c:pt idx="0">
                  <c:v>Bottom 2 Box</c:v>
                </c:pt>
              </c:strCache>
            </c:strRef>
          </c:tx>
          <c:spPr>
            <a:solidFill>
              <a:srgbClr val="004186"/>
            </a:solidFill>
            <a:ln w="6350">
              <a:solidFill>
                <a:srgbClr val="FFFFFF"/>
              </a:solidFill>
            </a:ln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 algn="ctr">
                  <a:defRPr sz="1100" baseline="0">
                    <a:solidFill>
                      <a:schemeClr val="tx1"/>
                    </a:solidFill>
                    <a:latin typeface="Arial" pitchFamily="34" charset="0"/>
                    <a:cs typeface="Tahoma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Tabelle1!$C$2:$C$10</c:f>
              <c:numCache>
                <c:formatCode>0</c:formatCode>
                <c:ptCount val="9"/>
                <c:pt idx="0">
                  <c:v>51.45</c:v>
                </c:pt>
                <c:pt idx="1">
                  <c:v>35.51</c:v>
                </c:pt>
                <c:pt idx="2">
                  <c:v>21.01</c:v>
                </c:pt>
                <c:pt idx="3">
                  <c:v>8.6999999999999993</c:v>
                </c:pt>
                <c:pt idx="4">
                  <c:v>12.32</c:v>
                </c:pt>
                <c:pt idx="5">
                  <c:v>10.87</c:v>
                </c:pt>
                <c:pt idx="6">
                  <c:v>2.9</c:v>
                </c:pt>
                <c:pt idx="7">
                  <c:v>4.3499999999999996</c:v>
                </c:pt>
                <c:pt idx="8">
                  <c:v>15.94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8F1-4268-AB22-5A2E30355131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100"/>
        <c:axId val="122541952"/>
        <c:axId val="122543488"/>
      </c:barChart>
      <c:catAx>
        <c:axId val="122541952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one"/>
        <c:spPr>
          <a:ln w="6350">
            <a:solidFill>
              <a:srgbClr val="000000"/>
            </a:solidFill>
          </a:ln>
        </c:spPr>
        <c:crossAx val="122543488"/>
        <c:crosses val="autoZero"/>
        <c:auto val="1"/>
        <c:lblAlgn val="ctr"/>
        <c:lblOffset val="100"/>
        <c:noMultiLvlLbl val="0"/>
      </c:catAx>
      <c:valAx>
        <c:axId val="122543488"/>
        <c:scaling>
          <c:orientation val="minMax"/>
          <c:max val="100"/>
          <c:min val="-100"/>
        </c:scaling>
        <c:delete val="1"/>
        <c:axPos val="t"/>
        <c:numFmt formatCode="0" sourceLinked="1"/>
        <c:majorTickMark val="out"/>
        <c:minorTickMark val="none"/>
        <c:tickLblPos val="none"/>
        <c:crossAx val="12254195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200">
          <a:latin typeface="+mj-lt"/>
        </a:defRPr>
      </a:pPr>
      <a:endParaRPr lang="en-US"/>
    </a:p>
  </c:txPr>
  <c:externalData r:id="rId2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withinLinearReversed" id="22">
  <a:schemeClr val="accent2"/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20">
  <a:schemeClr val="dk1"/>
  <cs:variation>
    <a:tint val="88500"/>
  </cs:variation>
  <cs:variation>
    <a:tint val="55000"/>
  </cs:variation>
  <cs:variation>
    <a:tint val="75000"/>
  </cs:variation>
  <cs:variation>
    <a:tint val="98500"/>
  </cs:variation>
  <cs:variation>
    <a:tint val="30000"/>
  </cs:variation>
  <cs:variation>
    <a:tint val="60000"/>
  </cs:variation>
  <cs:variation>
    <a:tint val="8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withinLinear" id="19">
  <a:schemeClr val="accent6"/>
</cs:colorStyle>
</file>

<file path=ppt/charts/colors14.xml><?xml version="1.0" encoding="utf-8"?>
<cs:colorStyle xmlns:cs="http://schemas.microsoft.com/office/drawing/2012/chartStyle" xmlns:a="http://schemas.openxmlformats.org/drawingml/2006/main" meth="withinLinear" id="16">
  <a:schemeClr val="accent3"/>
</cs:colorStyle>
</file>

<file path=ppt/charts/colors15.xml><?xml version="1.0" encoding="utf-8"?>
<cs:colorStyle xmlns:cs="http://schemas.microsoft.com/office/drawing/2012/chartStyle" xmlns:a="http://schemas.openxmlformats.org/drawingml/2006/main" meth="withinLinearReversed" id="22">
  <a:schemeClr val="accent2"/>
</cs:colorStyle>
</file>

<file path=ppt/charts/colors1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7.xml><?xml version="1.0" encoding="utf-8"?>
<cs:colorStyle xmlns:cs="http://schemas.microsoft.com/office/drawing/2012/chartStyle" xmlns:a="http://schemas.openxmlformats.org/drawingml/2006/main" meth="cycle" id="20">
  <a:schemeClr val="dk1"/>
  <cs:variation>
    <a:tint val="88500"/>
  </cs:variation>
  <cs:variation>
    <a:tint val="55000"/>
  </cs:variation>
  <cs:variation>
    <a:tint val="75000"/>
  </cs:variation>
  <cs:variation>
    <a:tint val="98500"/>
  </cs:variation>
  <cs:variation>
    <a:tint val="30000"/>
  </cs:variation>
  <cs:variation>
    <a:tint val="60000"/>
  </cs:variation>
  <cs:variation>
    <a:tint val="80000"/>
  </cs:variation>
</cs:colorStyle>
</file>

<file path=ppt/charts/colors18.xml><?xml version="1.0" encoding="utf-8"?>
<cs:colorStyle xmlns:cs="http://schemas.microsoft.com/office/drawing/2012/chartStyle" xmlns:a="http://schemas.openxmlformats.org/drawingml/2006/main" meth="withinLinear" id="19">
  <a:schemeClr val="accent6"/>
</cs:colorStyle>
</file>

<file path=ppt/charts/colors19.xml><?xml version="1.0" encoding="utf-8"?>
<cs:colorStyle xmlns:cs="http://schemas.microsoft.com/office/drawing/2012/chartStyle" xmlns:a="http://schemas.openxmlformats.org/drawingml/2006/main" meth="withinLinear" id="16">
  <a:schemeClr val="accent3"/>
</cs:colorStyle>
</file>

<file path=ppt/charts/colors2.xml><?xml version="1.0" encoding="utf-8"?>
<cs:colorStyle xmlns:cs="http://schemas.microsoft.com/office/drawing/2012/chartStyle" xmlns:a="http://schemas.openxmlformats.org/drawingml/2006/main" meth="cycle" id="20">
  <a:schemeClr val="dk1"/>
  <cs:variation>
    <a:tint val="88500"/>
  </cs:variation>
  <cs:variation>
    <a:tint val="55000"/>
  </cs:variation>
  <cs:variation>
    <a:tint val="75000"/>
  </cs:variation>
  <cs:variation>
    <a:tint val="98500"/>
  </cs:variation>
  <cs:variation>
    <a:tint val="30000"/>
  </cs:variation>
  <cs:variation>
    <a:tint val="60000"/>
  </cs:variation>
  <cs:variation>
    <a:tint val="80000"/>
  </cs:variation>
</cs:colorStyle>
</file>

<file path=ppt/charts/colors20.xml><?xml version="1.0" encoding="utf-8"?>
<cs:colorStyle xmlns:cs="http://schemas.microsoft.com/office/drawing/2012/chartStyle" xmlns:a="http://schemas.openxmlformats.org/drawingml/2006/main" meth="withinLinearReversed" id="22">
  <a:schemeClr val="accent2"/>
</cs:colorStyle>
</file>

<file path=ppt/charts/colors2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2.xml><?xml version="1.0" encoding="utf-8"?>
<cs:colorStyle xmlns:cs="http://schemas.microsoft.com/office/drawing/2012/chartStyle" xmlns:a="http://schemas.openxmlformats.org/drawingml/2006/main" meth="cycle" id="20">
  <a:schemeClr val="dk1"/>
  <cs:variation>
    <a:tint val="88500"/>
  </cs:variation>
  <cs:variation>
    <a:tint val="55000"/>
  </cs:variation>
  <cs:variation>
    <a:tint val="75000"/>
  </cs:variation>
  <cs:variation>
    <a:tint val="98500"/>
  </cs:variation>
  <cs:variation>
    <a:tint val="30000"/>
  </cs:variation>
  <cs:variation>
    <a:tint val="60000"/>
  </cs:variation>
  <cs:variation>
    <a:tint val="80000"/>
  </cs:variation>
</cs:colorStyle>
</file>

<file path=ppt/charts/colors23.xml><?xml version="1.0" encoding="utf-8"?>
<cs:colorStyle xmlns:cs="http://schemas.microsoft.com/office/drawing/2012/chartStyle" xmlns:a="http://schemas.openxmlformats.org/drawingml/2006/main" meth="withinLinear" id="19">
  <a:schemeClr val="accent6"/>
</cs:colorStyle>
</file>

<file path=ppt/charts/colors24.xml><?xml version="1.0" encoding="utf-8"?>
<cs:colorStyle xmlns:cs="http://schemas.microsoft.com/office/drawing/2012/chartStyle" xmlns:a="http://schemas.openxmlformats.org/drawingml/2006/main" meth="withinLinear" id="16">
  <a:schemeClr val="accent3"/>
</cs:colorStyle>
</file>

<file path=ppt/charts/colors25.xml><?xml version="1.0" encoding="utf-8"?>
<cs:colorStyle xmlns:cs="http://schemas.microsoft.com/office/drawing/2012/chartStyle" xmlns:a="http://schemas.openxmlformats.org/drawingml/2006/main" meth="withinLinearReversed" id="22">
  <a:schemeClr val="accent2"/>
</cs:colorStyle>
</file>

<file path=ppt/charts/colors2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withinLinear" id="19">
  <a:schemeClr val="accent6"/>
</cs:colorStyle>
</file>

<file path=ppt/charts/colors4.xml><?xml version="1.0" encoding="utf-8"?>
<cs:colorStyle xmlns:cs="http://schemas.microsoft.com/office/drawing/2012/chartStyle" xmlns:a="http://schemas.openxmlformats.org/drawingml/2006/main" meth="withinLinear" id="16">
  <a:schemeClr val="accent3"/>
</cs:colorStyle>
</file>

<file path=ppt/charts/colors5.xml><?xml version="1.0" encoding="utf-8"?>
<cs:colorStyle xmlns:cs="http://schemas.microsoft.com/office/drawing/2012/chartStyle" xmlns:a="http://schemas.openxmlformats.org/drawingml/2006/main" meth="withinLinearReversed" id="22">
  <a:schemeClr val="accent2"/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20">
  <a:schemeClr val="dk1"/>
  <cs:variation>
    <a:tint val="88500"/>
  </cs:variation>
  <cs:variation>
    <a:tint val="55000"/>
  </cs:variation>
  <cs:variation>
    <a:tint val="75000"/>
  </cs:variation>
  <cs:variation>
    <a:tint val="98500"/>
  </cs:variation>
  <cs:variation>
    <a:tint val="30000"/>
  </cs:variation>
  <cs:variation>
    <a:tint val="60000"/>
  </cs:variation>
  <cs:variation>
    <a:tint val="8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withinLinear" id="19">
  <a:schemeClr val="accent6"/>
</cs:colorStyle>
</file>

<file path=ppt/charts/colors9.xml><?xml version="1.0" encoding="utf-8"?>
<cs:colorStyle xmlns:cs="http://schemas.microsoft.com/office/drawing/2012/chartStyle" xmlns:a="http://schemas.openxmlformats.org/drawingml/2006/main" meth="withinLinear" id="16">
  <a:schemeClr val="accent3"/>
</cs:colorStyle>
</file>

<file path=ppt/charts/style1.xml><?xml version="1.0" encoding="utf-8"?>
<cs:chartStyle xmlns:cs="http://schemas.microsoft.com/office/drawing/2012/chartStyle" xmlns:a="http://schemas.openxmlformats.org/drawingml/2006/main" id="21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9050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>
      <cs:styleClr val="auto"/>
    </cs:effectRef>
    <cs:fontRef idx="minor">
      <a:schemeClr val="dk1"/>
    </cs:fontRef>
    <cs:spPr>
      <a:pattFill prst="narVert">
        <a:fgClr>
          <a:schemeClr val="phClr"/>
        </a:fgClr>
        <a:bgClr>
          <a:schemeClr val="phClr">
            <a:lumMod val="20000"/>
            <a:lumOff val="80000"/>
          </a:schemeClr>
        </a:bgClr>
      </a:pattFill>
      <a:effectLst>
        <a:innerShdw blurRad="114300">
          <a:schemeClr val="phClr"/>
        </a:inn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pattFill prst="narVert">
        <a:fgClr>
          <a:schemeClr val="phClr"/>
        </a:fgClr>
        <a:bgClr>
          <a:schemeClr val="phClr">
            <a:lumMod val="20000"/>
            <a:lumOff val="80000"/>
          </a:schemeClr>
        </a:bgClr>
      </a:pattFill>
      <a:effectLst>
        <a:innerShdw blurRad="114300">
          <a:schemeClr val="phClr"/>
        </a:inn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>
        <a:solidFill>
          <a:schemeClr val="tx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2200" b="1" kern="1200" cap="all" spc="1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10.xml><?xml version="1.0" encoding="utf-8"?>
<cs:chartStyle xmlns:cs="http://schemas.microsoft.com/office/drawing/2012/chartStyle" xmlns:a="http://schemas.openxmlformats.org/drawingml/2006/main" id="21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9050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>
      <cs:styleClr val="auto"/>
    </cs:effectRef>
    <cs:fontRef idx="minor">
      <a:schemeClr val="dk1"/>
    </cs:fontRef>
    <cs:spPr>
      <a:pattFill prst="narVert">
        <a:fgClr>
          <a:schemeClr val="phClr"/>
        </a:fgClr>
        <a:bgClr>
          <a:schemeClr val="phClr">
            <a:lumMod val="20000"/>
            <a:lumOff val="80000"/>
          </a:schemeClr>
        </a:bgClr>
      </a:pattFill>
      <a:effectLst>
        <a:innerShdw blurRad="114300">
          <a:schemeClr val="phClr"/>
        </a:inn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pattFill prst="narVert">
        <a:fgClr>
          <a:schemeClr val="phClr"/>
        </a:fgClr>
        <a:bgClr>
          <a:schemeClr val="phClr">
            <a:lumMod val="20000"/>
            <a:lumOff val="80000"/>
          </a:schemeClr>
        </a:bgClr>
      </a:pattFill>
      <a:effectLst>
        <a:innerShdw blurRad="114300">
          <a:schemeClr val="phClr"/>
        </a:inn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>
        <a:solidFill>
          <a:schemeClr val="tx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2200" b="1" kern="1200" cap="all" spc="1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11.xml><?xml version="1.0" encoding="utf-8"?>
<cs:chartStyle xmlns:cs="http://schemas.microsoft.com/office/drawing/2012/chartStyle" xmlns:a="http://schemas.openxmlformats.org/drawingml/2006/main" id="21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9050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>
      <cs:styleClr val="auto"/>
    </cs:effectRef>
    <cs:fontRef idx="minor">
      <a:schemeClr val="dk1"/>
    </cs:fontRef>
    <cs:spPr>
      <a:pattFill prst="narVert">
        <a:fgClr>
          <a:schemeClr val="phClr"/>
        </a:fgClr>
        <a:bgClr>
          <a:schemeClr val="phClr">
            <a:lumMod val="20000"/>
            <a:lumOff val="80000"/>
          </a:schemeClr>
        </a:bgClr>
      </a:pattFill>
      <a:effectLst>
        <a:innerShdw blurRad="114300">
          <a:schemeClr val="phClr"/>
        </a:inn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pattFill prst="narVert">
        <a:fgClr>
          <a:schemeClr val="phClr"/>
        </a:fgClr>
        <a:bgClr>
          <a:schemeClr val="phClr">
            <a:lumMod val="20000"/>
            <a:lumOff val="80000"/>
          </a:schemeClr>
        </a:bgClr>
      </a:pattFill>
      <a:effectLst>
        <a:innerShdw blurRad="114300">
          <a:schemeClr val="phClr"/>
        </a:inn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>
        <a:solidFill>
          <a:schemeClr val="tx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2200" b="1" kern="1200" cap="all" spc="1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12.xml><?xml version="1.0" encoding="utf-8"?>
<cs:chartStyle xmlns:cs="http://schemas.microsoft.com/office/drawing/2012/chartStyle" xmlns:a="http://schemas.openxmlformats.org/drawingml/2006/main" id="21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9050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>
      <cs:styleClr val="auto"/>
    </cs:effectRef>
    <cs:fontRef idx="minor">
      <a:schemeClr val="dk1"/>
    </cs:fontRef>
    <cs:spPr>
      <a:pattFill prst="narVert">
        <a:fgClr>
          <a:schemeClr val="phClr"/>
        </a:fgClr>
        <a:bgClr>
          <a:schemeClr val="phClr">
            <a:lumMod val="20000"/>
            <a:lumOff val="80000"/>
          </a:schemeClr>
        </a:bgClr>
      </a:pattFill>
      <a:effectLst>
        <a:innerShdw blurRad="114300">
          <a:schemeClr val="phClr"/>
        </a:inn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pattFill prst="narVert">
        <a:fgClr>
          <a:schemeClr val="phClr"/>
        </a:fgClr>
        <a:bgClr>
          <a:schemeClr val="phClr">
            <a:lumMod val="20000"/>
            <a:lumOff val="80000"/>
          </a:schemeClr>
        </a:bgClr>
      </a:pattFill>
      <a:effectLst>
        <a:innerShdw blurRad="114300">
          <a:schemeClr val="phClr"/>
        </a:inn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>
        <a:solidFill>
          <a:schemeClr val="tx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2200" b="1" kern="1200" cap="all" spc="1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13.xml><?xml version="1.0" encoding="utf-8"?>
<cs:chartStyle xmlns:cs="http://schemas.microsoft.com/office/drawing/2012/chartStyle" xmlns:a="http://schemas.openxmlformats.org/drawingml/2006/main" id="21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9050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>
      <cs:styleClr val="auto"/>
    </cs:effectRef>
    <cs:fontRef idx="minor">
      <a:schemeClr val="dk1"/>
    </cs:fontRef>
    <cs:spPr>
      <a:pattFill prst="narVert">
        <a:fgClr>
          <a:schemeClr val="phClr"/>
        </a:fgClr>
        <a:bgClr>
          <a:schemeClr val="phClr">
            <a:lumMod val="20000"/>
            <a:lumOff val="80000"/>
          </a:schemeClr>
        </a:bgClr>
      </a:pattFill>
      <a:effectLst>
        <a:innerShdw blurRad="114300">
          <a:schemeClr val="phClr"/>
        </a:inn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pattFill prst="narVert">
        <a:fgClr>
          <a:schemeClr val="phClr"/>
        </a:fgClr>
        <a:bgClr>
          <a:schemeClr val="phClr">
            <a:lumMod val="20000"/>
            <a:lumOff val="80000"/>
          </a:schemeClr>
        </a:bgClr>
      </a:pattFill>
      <a:effectLst>
        <a:innerShdw blurRad="114300">
          <a:schemeClr val="phClr"/>
        </a:inn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>
        <a:solidFill>
          <a:schemeClr val="tx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2200" b="1" kern="1200" cap="all" spc="1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14.xml><?xml version="1.0" encoding="utf-8"?>
<cs:chartStyle xmlns:cs="http://schemas.microsoft.com/office/drawing/2012/chartStyle" xmlns:a="http://schemas.openxmlformats.org/drawingml/2006/main" id="21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9050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>
      <cs:styleClr val="auto"/>
    </cs:effectRef>
    <cs:fontRef idx="minor">
      <a:schemeClr val="dk1"/>
    </cs:fontRef>
    <cs:spPr>
      <a:pattFill prst="narVert">
        <a:fgClr>
          <a:schemeClr val="phClr"/>
        </a:fgClr>
        <a:bgClr>
          <a:schemeClr val="phClr">
            <a:lumMod val="20000"/>
            <a:lumOff val="80000"/>
          </a:schemeClr>
        </a:bgClr>
      </a:pattFill>
      <a:effectLst>
        <a:innerShdw blurRad="114300">
          <a:schemeClr val="phClr"/>
        </a:inn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pattFill prst="narVert">
        <a:fgClr>
          <a:schemeClr val="phClr"/>
        </a:fgClr>
        <a:bgClr>
          <a:schemeClr val="phClr">
            <a:lumMod val="20000"/>
            <a:lumOff val="80000"/>
          </a:schemeClr>
        </a:bgClr>
      </a:pattFill>
      <a:effectLst>
        <a:innerShdw blurRad="114300">
          <a:schemeClr val="phClr"/>
        </a:inn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>
        <a:solidFill>
          <a:schemeClr val="tx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2200" b="1" kern="1200" cap="all" spc="1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15.xml><?xml version="1.0" encoding="utf-8"?>
<cs:chartStyle xmlns:cs="http://schemas.microsoft.com/office/drawing/2012/chartStyle" xmlns:a="http://schemas.openxmlformats.org/drawingml/2006/main" id="21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9050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>
      <cs:styleClr val="auto"/>
    </cs:effectRef>
    <cs:fontRef idx="minor">
      <a:schemeClr val="dk1"/>
    </cs:fontRef>
    <cs:spPr>
      <a:pattFill prst="narVert">
        <a:fgClr>
          <a:schemeClr val="phClr"/>
        </a:fgClr>
        <a:bgClr>
          <a:schemeClr val="phClr">
            <a:lumMod val="20000"/>
            <a:lumOff val="80000"/>
          </a:schemeClr>
        </a:bgClr>
      </a:pattFill>
      <a:effectLst>
        <a:innerShdw blurRad="114300">
          <a:schemeClr val="phClr"/>
        </a:inn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pattFill prst="narVert">
        <a:fgClr>
          <a:schemeClr val="phClr"/>
        </a:fgClr>
        <a:bgClr>
          <a:schemeClr val="phClr">
            <a:lumMod val="20000"/>
            <a:lumOff val="80000"/>
          </a:schemeClr>
        </a:bgClr>
      </a:pattFill>
      <a:effectLst>
        <a:innerShdw blurRad="114300">
          <a:schemeClr val="phClr"/>
        </a:inn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>
        <a:solidFill>
          <a:schemeClr val="tx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2200" b="1" kern="1200" cap="all" spc="1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16.xml><?xml version="1.0" encoding="utf-8"?>
<cs:chartStyle xmlns:cs="http://schemas.microsoft.com/office/drawing/2012/chartStyle" xmlns:a="http://schemas.openxmlformats.org/drawingml/2006/main" id="21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9050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>
      <cs:styleClr val="auto"/>
    </cs:effectRef>
    <cs:fontRef idx="minor">
      <a:schemeClr val="dk1"/>
    </cs:fontRef>
    <cs:spPr>
      <a:pattFill prst="narVert">
        <a:fgClr>
          <a:schemeClr val="phClr"/>
        </a:fgClr>
        <a:bgClr>
          <a:schemeClr val="phClr">
            <a:lumMod val="20000"/>
            <a:lumOff val="80000"/>
          </a:schemeClr>
        </a:bgClr>
      </a:pattFill>
      <a:effectLst>
        <a:innerShdw blurRad="114300">
          <a:schemeClr val="phClr"/>
        </a:inn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pattFill prst="narVert">
        <a:fgClr>
          <a:schemeClr val="phClr"/>
        </a:fgClr>
        <a:bgClr>
          <a:schemeClr val="phClr">
            <a:lumMod val="20000"/>
            <a:lumOff val="80000"/>
          </a:schemeClr>
        </a:bgClr>
      </a:pattFill>
      <a:effectLst>
        <a:innerShdw blurRad="114300">
          <a:schemeClr val="phClr"/>
        </a:inn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>
        <a:solidFill>
          <a:schemeClr val="tx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2200" b="1" kern="1200" cap="all" spc="1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17.xml><?xml version="1.0" encoding="utf-8"?>
<cs:chartStyle xmlns:cs="http://schemas.microsoft.com/office/drawing/2012/chartStyle" xmlns:a="http://schemas.openxmlformats.org/drawingml/2006/main" id="21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9050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>
      <cs:styleClr val="auto"/>
    </cs:effectRef>
    <cs:fontRef idx="minor">
      <a:schemeClr val="dk1"/>
    </cs:fontRef>
    <cs:spPr>
      <a:pattFill prst="narVert">
        <a:fgClr>
          <a:schemeClr val="phClr"/>
        </a:fgClr>
        <a:bgClr>
          <a:schemeClr val="phClr">
            <a:lumMod val="20000"/>
            <a:lumOff val="80000"/>
          </a:schemeClr>
        </a:bgClr>
      </a:pattFill>
      <a:effectLst>
        <a:innerShdw blurRad="114300">
          <a:schemeClr val="phClr"/>
        </a:inn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pattFill prst="narVert">
        <a:fgClr>
          <a:schemeClr val="phClr"/>
        </a:fgClr>
        <a:bgClr>
          <a:schemeClr val="phClr">
            <a:lumMod val="20000"/>
            <a:lumOff val="80000"/>
          </a:schemeClr>
        </a:bgClr>
      </a:pattFill>
      <a:effectLst>
        <a:innerShdw blurRad="114300">
          <a:schemeClr val="phClr"/>
        </a:inn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>
        <a:solidFill>
          <a:schemeClr val="tx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2200" b="1" kern="1200" cap="all" spc="1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18.xml><?xml version="1.0" encoding="utf-8"?>
<cs:chartStyle xmlns:cs="http://schemas.microsoft.com/office/drawing/2012/chartStyle" xmlns:a="http://schemas.openxmlformats.org/drawingml/2006/main" id="21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9050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>
      <cs:styleClr val="auto"/>
    </cs:effectRef>
    <cs:fontRef idx="minor">
      <a:schemeClr val="dk1"/>
    </cs:fontRef>
    <cs:spPr>
      <a:pattFill prst="narVert">
        <a:fgClr>
          <a:schemeClr val="phClr"/>
        </a:fgClr>
        <a:bgClr>
          <a:schemeClr val="phClr">
            <a:lumMod val="20000"/>
            <a:lumOff val="80000"/>
          </a:schemeClr>
        </a:bgClr>
      </a:pattFill>
      <a:effectLst>
        <a:innerShdw blurRad="114300">
          <a:schemeClr val="phClr"/>
        </a:inn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pattFill prst="narVert">
        <a:fgClr>
          <a:schemeClr val="phClr"/>
        </a:fgClr>
        <a:bgClr>
          <a:schemeClr val="phClr">
            <a:lumMod val="20000"/>
            <a:lumOff val="80000"/>
          </a:schemeClr>
        </a:bgClr>
      </a:pattFill>
      <a:effectLst>
        <a:innerShdw blurRad="114300">
          <a:schemeClr val="phClr"/>
        </a:inn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>
        <a:solidFill>
          <a:schemeClr val="tx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2200" b="1" kern="1200" cap="all" spc="1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19.xml><?xml version="1.0" encoding="utf-8"?>
<cs:chartStyle xmlns:cs="http://schemas.microsoft.com/office/drawing/2012/chartStyle" xmlns:a="http://schemas.openxmlformats.org/drawingml/2006/main" id="21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9050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>
      <cs:styleClr val="auto"/>
    </cs:effectRef>
    <cs:fontRef idx="minor">
      <a:schemeClr val="dk1"/>
    </cs:fontRef>
    <cs:spPr>
      <a:pattFill prst="narVert">
        <a:fgClr>
          <a:schemeClr val="phClr"/>
        </a:fgClr>
        <a:bgClr>
          <a:schemeClr val="phClr">
            <a:lumMod val="20000"/>
            <a:lumOff val="80000"/>
          </a:schemeClr>
        </a:bgClr>
      </a:pattFill>
      <a:effectLst>
        <a:innerShdw blurRad="114300">
          <a:schemeClr val="phClr"/>
        </a:inn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pattFill prst="narVert">
        <a:fgClr>
          <a:schemeClr val="phClr"/>
        </a:fgClr>
        <a:bgClr>
          <a:schemeClr val="phClr">
            <a:lumMod val="20000"/>
            <a:lumOff val="80000"/>
          </a:schemeClr>
        </a:bgClr>
      </a:pattFill>
      <a:effectLst>
        <a:innerShdw blurRad="114300">
          <a:schemeClr val="phClr"/>
        </a:inn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>
        <a:solidFill>
          <a:schemeClr val="tx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2200" b="1" kern="1200" cap="all" spc="1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1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9050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>
      <cs:styleClr val="auto"/>
    </cs:effectRef>
    <cs:fontRef idx="minor">
      <a:schemeClr val="dk1"/>
    </cs:fontRef>
    <cs:spPr>
      <a:pattFill prst="narVert">
        <a:fgClr>
          <a:schemeClr val="phClr"/>
        </a:fgClr>
        <a:bgClr>
          <a:schemeClr val="phClr">
            <a:lumMod val="20000"/>
            <a:lumOff val="80000"/>
          </a:schemeClr>
        </a:bgClr>
      </a:pattFill>
      <a:effectLst>
        <a:innerShdw blurRad="114300">
          <a:schemeClr val="phClr"/>
        </a:inn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pattFill prst="narVert">
        <a:fgClr>
          <a:schemeClr val="phClr"/>
        </a:fgClr>
        <a:bgClr>
          <a:schemeClr val="phClr">
            <a:lumMod val="20000"/>
            <a:lumOff val="80000"/>
          </a:schemeClr>
        </a:bgClr>
      </a:pattFill>
      <a:effectLst>
        <a:innerShdw blurRad="114300">
          <a:schemeClr val="phClr"/>
        </a:inn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>
        <a:solidFill>
          <a:schemeClr val="tx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2200" b="1" kern="1200" cap="all" spc="1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0.xml><?xml version="1.0" encoding="utf-8"?>
<cs:chartStyle xmlns:cs="http://schemas.microsoft.com/office/drawing/2012/chartStyle" xmlns:a="http://schemas.openxmlformats.org/drawingml/2006/main" id="21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9050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>
      <cs:styleClr val="auto"/>
    </cs:effectRef>
    <cs:fontRef idx="minor">
      <a:schemeClr val="dk1"/>
    </cs:fontRef>
    <cs:spPr>
      <a:pattFill prst="narVert">
        <a:fgClr>
          <a:schemeClr val="phClr"/>
        </a:fgClr>
        <a:bgClr>
          <a:schemeClr val="phClr">
            <a:lumMod val="20000"/>
            <a:lumOff val="80000"/>
          </a:schemeClr>
        </a:bgClr>
      </a:pattFill>
      <a:effectLst>
        <a:innerShdw blurRad="114300">
          <a:schemeClr val="phClr"/>
        </a:inn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pattFill prst="narVert">
        <a:fgClr>
          <a:schemeClr val="phClr"/>
        </a:fgClr>
        <a:bgClr>
          <a:schemeClr val="phClr">
            <a:lumMod val="20000"/>
            <a:lumOff val="80000"/>
          </a:schemeClr>
        </a:bgClr>
      </a:pattFill>
      <a:effectLst>
        <a:innerShdw blurRad="114300">
          <a:schemeClr val="phClr"/>
        </a:inn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>
        <a:solidFill>
          <a:schemeClr val="tx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2200" b="1" kern="1200" cap="all" spc="1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1.xml><?xml version="1.0" encoding="utf-8"?>
<cs:chartStyle xmlns:cs="http://schemas.microsoft.com/office/drawing/2012/chartStyle" xmlns:a="http://schemas.openxmlformats.org/drawingml/2006/main" id="21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9050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>
      <cs:styleClr val="auto"/>
    </cs:effectRef>
    <cs:fontRef idx="minor">
      <a:schemeClr val="dk1"/>
    </cs:fontRef>
    <cs:spPr>
      <a:pattFill prst="narVert">
        <a:fgClr>
          <a:schemeClr val="phClr"/>
        </a:fgClr>
        <a:bgClr>
          <a:schemeClr val="phClr">
            <a:lumMod val="20000"/>
            <a:lumOff val="80000"/>
          </a:schemeClr>
        </a:bgClr>
      </a:pattFill>
      <a:effectLst>
        <a:innerShdw blurRad="114300">
          <a:schemeClr val="phClr"/>
        </a:inn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pattFill prst="narVert">
        <a:fgClr>
          <a:schemeClr val="phClr"/>
        </a:fgClr>
        <a:bgClr>
          <a:schemeClr val="phClr">
            <a:lumMod val="20000"/>
            <a:lumOff val="80000"/>
          </a:schemeClr>
        </a:bgClr>
      </a:pattFill>
      <a:effectLst>
        <a:innerShdw blurRad="114300">
          <a:schemeClr val="phClr"/>
        </a:inn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>
        <a:solidFill>
          <a:schemeClr val="tx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2200" b="1" kern="1200" cap="all" spc="1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2.xml><?xml version="1.0" encoding="utf-8"?>
<cs:chartStyle xmlns:cs="http://schemas.microsoft.com/office/drawing/2012/chartStyle" xmlns:a="http://schemas.openxmlformats.org/drawingml/2006/main" id="21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9050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>
      <cs:styleClr val="auto"/>
    </cs:effectRef>
    <cs:fontRef idx="minor">
      <a:schemeClr val="dk1"/>
    </cs:fontRef>
    <cs:spPr>
      <a:pattFill prst="narVert">
        <a:fgClr>
          <a:schemeClr val="phClr"/>
        </a:fgClr>
        <a:bgClr>
          <a:schemeClr val="phClr">
            <a:lumMod val="20000"/>
            <a:lumOff val="80000"/>
          </a:schemeClr>
        </a:bgClr>
      </a:pattFill>
      <a:effectLst>
        <a:innerShdw blurRad="114300">
          <a:schemeClr val="phClr"/>
        </a:inn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pattFill prst="narVert">
        <a:fgClr>
          <a:schemeClr val="phClr"/>
        </a:fgClr>
        <a:bgClr>
          <a:schemeClr val="phClr">
            <a:lumMod val="20000"/>
            <a:lumOff val="80000"/>
          </a:schemeClr>
        </a:bgClr>
      </a:pattFill>
      <a:effectLst>
        <a:innerShdw blurRad="114300">
          <a:schemeClr val="phClr"/>
        </a:inn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>
        <a:solidFill>
          <a:schemeClr val="tx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2200" b="1" kern="1200" cap="all" spc="1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3.xml><?xml version="1.0" encoding="utf-8"?>
<cs:chartStyle xmlns:cs="http://schemas.microsoft.com/office/drawing/2012/chartStyle" xmlns:a="http://schemas.openxmlformats.org/drawingml/2006/main" id="21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9050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>
      <cs:styleClr val="auto"/>
    </cs:effectRef>
    <cs:fontRef idx="minor">
      <a:schemeClr val="dk1"/>
    </cs:fontRef>
    <cs:spPr>
      <a:pattFill prst="narVert">
        <a:fgClr>
          <a:schemeClr val="phClr"/>
        </a:fgClr>
        <a:bgClr>
          <a:schemeClr val="phClr">
            <a:lumMod val="20000"/>
            <a:lumOff val="80000"/>
          </a:schemeClr>
        </a:bgClr>
      </a:pattFill>
      <a:effectLst>
        <a:innerShdw blurRad="114300">
          <a:schemeClr val="phClr"/>
        </a:inn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pattFill prst="narVert">
        <a:fgClr>
          <a:schemeClr val="phClr"/>
        </a:fgClr>
        <a:bgClr>
          <a:schemeClr val="phClr">
            <a:lumMod val="20000"/>
            <a:lumOff val="80000"/>
          </a:schemeClr>
        </a:bgClr>
      </a:pattFill>
      <a:effectLst>
        <a:innerShdw blurRad="114300">
          <a:schemeClr val="phClr"/>
        </a:inn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>
        <a:solidFill>
          <a:schemeClr val="tx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2200" b="1" kern="1200" cap="all" spc="1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4.xml><?xml version="1.0" encoding="utf-8"?>
<cs:chartStyle xmlns:cs="http://schemas.microsoft.com/office/drawing/2012/chartStyle" xmlns:a="http://schemas.openxmlformats.org/drawingml/2006/main" id="21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9050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>
      <cs:styleClr val="auto"/>
    </cs:effectRef>
    <cs:fontRef idx="minor">
      <a:schemeClr val="dk1"/>
    </cs:fontRef>
    <cs:spPr>
      <a:pattFill prst="narVert">
        <a:fgClr>
          <a:schemeClr val="phClr"/>
        </a:fgClr>
        <a:bgClr>
          <a:schemeClr val="phClr">
            <a:lumMod val="20000"/>
            <a:lumOff val="80000"/>
          </a:schemeClr>
        </a:bgClr>
      </a:pattFill>
      <a:effectLst>
        <a:innerShdw blurRad="114300">
          <a:schemeClr val="phClr"/>
        </a:inn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pattFill prst="narVert">
        <a:fgClr>
          <a:schemeClr val="phClr"/>
        </a:fgClr>
        <a:bgClr>
          <a:schemeClr val="phClr">
            <a:lumMod val="20000"/>
            <a:lumOff val="80000"/>
          </a:schemeClr>
        </a:bgClr>
      </a:pattFill>
      <a:effectLst>
        <a:innerShdw blurRad="114300">
          <a:schemeClr val="phClr"/>
        </a:inn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>
        <a:solidFill>
          <a:schemeClr val="tx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2200" b="1" kern="1200" cap="all" spc="1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5.xml><?xml version="1.0" encoding="utf-8"?>
<cs:chartStyle xmlns:cs="http://schemas.microsoft.com/office/drawing/2012/chartStyle" xmlns:a="http://schemas.openxmlformats.org/drawingml/2006/main" id="21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9050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>
      <cs:styleClr val="auto"/>
    </cs:effectRef>
    <cs:fontRef idx="minor">
      <a:schemeClr val="dk1"/>
    </cs:fontRef>
    <cs:spPr>
      <a:pattFill prst="narVert">
        <a:fgClr>
          <a:schemeClr val="phClr"/>
        </a:fgClr>
        <a:bgClr>
          <a:schemeClr val="phClr">
            <a:lumMod val="20000"/>
            <a:lumOff val="80000"/>
          </a:schemeClr>
        </a:bgClr>
      </a:pattFill>
      <a:effectLst>
        <a:innerShdw blurRad="114300">
          <a:schemeClr val="phClr"/>
        </a:inn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pattFill prst="narVert">
        <a:fgClr>
          <a:schemeClr val="phClr"/>
        </a:fgClr>
        <a:bgClr>
          <a:schemeClr val="phClr">
            <a:lumMod val="20000"/>
            <a:lumOff val="80000"/>
          </a:schemeClr>
        </a:bgClr>
      </a:pattFill>
      <a:effectLst>
        <a:innerShdw blurRad="114300">
          <a:schemeClr val="phClr"/>
        </a:inn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>
        <a:solidFill>
          <a:schemeClr val="tx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2200" b="1" kern="1200" cap="all" spc="1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7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1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9050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>
      <cs:styleClr val="auto"/>
    </cs:effectRef>
    <cs:fontRef idx="minor">
      <a:schemeClr val="dk1"/>
    </cs:fontRef>
    <cs:spPr>
      <a:pattFill prst="narVert">
        <a:fgClr>
          <a:schemeClr val="phClr"/>
        </a:fgClr>
        <a:bgClr>
          <a:schemeClr val="phClr">
            <a:lumMod val="20000"/>
            <a:lumOff val="80000"/>
          </a:schemeClr>
        </a:bgClr>
      </a:pattFill>
      <a:effectLst>
        <a:innerShdw blurRad="114300">
          <a:schemeClr val="phClr"/>
        </a:inn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pattFill prst="narVert">
        <a:fgClr>
          <a:schemeClr val="phClr"/>
        </a:fgClr>
        <a:bgClr>
          <a:schemeClr val="phClr">
            <a:lumMod val="20000"/>
            <a:lumOff val="80000"/>
          </a:schemeClr>
        </a:bgClr>
      </a:pattFill>
      <a:effectLst>
        <a:innerShdw blurRad="114300">
          <a:schemeClr val="phClr"/>
        </a:inn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>
        <a:solidFill>
          <a:schemeClr val="tx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2200" b="1" kern="1200" cap="all" spc="1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1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9050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>
      <cs:styleClr val="auto"/>
    </cs:effectRef>
    <cs:fontRef idx="minor">
      <a:schemeClr val="dk1"/>
    </cs:fontRef>
    <cs:spPr>
      <a:pattFill prst="narVert">
        <a:fgClr>
          <a:schemeClr val="phClr"/>
        </a:fgClr>
        <a:bgClr>
          <a:schemeClr val="phClr">
            <a:lumMod val="20000"/>
            <a:lumOff val="80000"/>
          </a:schemeClr>
        </a:bgClr>
      </a:pattFill>
      <a:effectLst>
        <a:innerShdw blurRad="114300">
          <a:schemeClr val="phClr"/>
        </a:inn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pattFill prst="narVert">
        <a:fgClr>
          <a:schemeClr val="phClr"/>
        </a:fgClr>
        <a:bgClr>
          <a:schemeClr val="phClr">
            <a:lumMod val="20000"/>
            <a:lumOff val="80000"/>
          </a:schemeClr>
        </a:bgClr>
      </a:pattFill>
      <a:effectLst>
        <a:innerShdw blurRad="114300">
          <a:schemeClr val="phClr"/>
        </a:inn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>
        <a:solidFill>
          <a:schemeClr val="tx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2200" b="1" kern="1200" cap="all" spc="1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21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9050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>
      <cs:styleClr val="auto"/>
    </cs:effectRef>
    <cs:fontRef idx="minor">
      <a:schemeClr val="dk1"/>
    </cs:fontRef>
    <cs:spPr>
      <a:pattFill prst="narVert">
        <a:fgClr>
          <a:schemeClr val="phClr"/>
        </a:fgClr>
        <a:bgClr>
          <a:schemeClr val="phClr">
            <a:lumMod val="20000"/>
            <a:lumOff val="80000"/>
          </a:schemeClr>
        </a:bgClr>
      </a:pattFill>
      <a:effectLst>
        <a:innerShdw blurRad="114300">
          <a:schemeClr val="phClr"/>
        </a:inn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pattFill prst="narVert">
        <a:fgClr>
          <a:schemeClr val="phClr"/>
        </a:fgClr>
        <a:bgClr>
          <a:schemeClr val="phClr">
            <a:lumMod val="20000"/>
            <a:lumOff val="80000"/>
          </a:schemeClr>
        </a:bgClr>
      </a:pattFill>
      <a:effectLst>
        <a:innerShdw blurRad="114300">
          <a:schemeClr val="phClr"/>
        </a:inn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>
        <a:solidFill>
          <a:schemeClr val="tx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2200" b="1" kern="1200" cap="all" spc="1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6.xml><?xml version="1.0" encoding="utf-8"?>
<cs:chartStyle xmlns:cs="http://schemas.microsoft.com/office/drawing/2012/chartStyle" xmlns:a="http://schemas.openxmlformats.org/drawingml/2006/main" id="21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9050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>
      <cs:styleClr val="auto"/>
    </cs:effectRef>
    <cs:fontRef idx="minor">
      <a:schemeClr val="dk1"/>
    </cs:fontRef>
    <cs:spPr>
      <a:pattFill prst="narVert">
        <a:fgClr>
          <a:schemeClr val="phClr"/>
        </a:fgClr>
        <a:bgClr>
          <a:schemeClr val="phClr">
            <a:lumMod val="20000"/>
            <a:lumOff val="80000"/>
          </a:schemeClr>
        </a:bgClr>
      </a:pattFill>
      <a:effectLst>
        <a:innerShdw blurRad="114300">
          <a:schemeClr val="phClr"/>
        </a:inn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pattFill prst="narVert">
        <a:fgClr>
          <a:schemeClr val="phClr"/>
        </a:fgClr>
        <a:bgClr>
          <a:schemeClr val="phClr">
            <a:lumMod val="20000"/>
            <a:lumOff val="80000"/>
          </a:schemeClr>
        </a:bgClr>
      </a:pattFill>
      <a:effectLst>
        <a:innerShdw blurRad="114300">
          <a:schemeClr val="phClr"/>
        </a:inn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>
        <a:solidFill>
          <a:schemeClr val="tx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2200" b="1" kern="1200" cap="all" spc="1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7.xml><?xml version="1.0" encoding="utf-8"?>
<cs:chartStyle xmlns:cs="http://schemas.microsoft.com/office/drawing/2012/chartStyle" xmlns:a="http://schemas.openxmlformats.org/drawingml/2006/main" id="21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9050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>
      <cs:styleClr val="auto"/>
    </cs:effectRef>
    <cs:fontRef idx="minor">
      <a:schemeClr val="dk1"/>
    </cs:fontRef>
    <cs:spPr>
      <a:pattFill prst="narVert">
        <a:fgClr>
          <a:schemeClr val="phClr"/>
        </a:fgClr>
        <a:bgClr>
          <a:schemeClr val="phClr">
            <a:lumMod val="20000"/>
            <a:lumOff val="80000"/>
          </a:schemeClr>
        </a:bgClr>
      </a:pattFill>
      <a:effectLst>
        <a:innerShdw blurRad="114300">
          <a:schemeClr val="phClr"/>
        </a:inn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pattFill prst="narVert">
        <a:fgClr>
          <a:schemeClr val="phClr"/>
        </a:fgClr>
        <a:bgClr>
          <a:schemeClr val="phClr">
            <a:lumMod val="20000"/>
            <a:lumOff val="80000"/>
          </a:schemeClr>
        </a:bgClr>
      </a:pattFill>
      <a:effectLst>
        <a:innerShdw blurRad="114300">
          <a:schemeClr val="phClr"/>
        </a:inn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>
        <a:solidFill>
          <a:schemeClr val="tx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2200" b="1" kern="1200" cap="all" spc="1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8.xml><?xml version="1.0" encoding="utf-8"?>
<cs:chartStyle xmlns:cs="http://schemas.microsoft.com/office/drawing/2012/chartStyle" xmlns:a="http://schemas.openxmlformats.org/drawingml/2006/main" id="21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9050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>
      <cs:styleClr val="auto"/>
    </cs:effectRef>
    <cs:fontRef idx="minor">
      <a:schemeClr val="dk1"/>
    </cs:fontRef>
    <cs:spPr>
      <a:pattFill prst="narVert">
        <a:fgClr>
          <a:schemeClr val="phClr"/>
        </a:fgClr>
        <a:bgClr>
          <a:schemeClr val="phClr">
            <a:lumMod val="20000"/>
            <a:lumOff val="80000"/>
          </a:schemeClr>
        </a:bgClr>
      </a:pattFill>
      <a:effectLst>
        <a:innerShdw blurRad="114300">
          <a:schemeClr val="phClr"/>
        </a:inn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pattFill prst="narVert">
        <a:fgClr>
          <a:schemeClr val="phClr"/>
        </a:fgClr>
        <a:bgClr>
          <a:schemeClr val="phClr">
            <a:lumMod val="20000"/>
            <a:lumOff val="80000"/>
          </a:schemeClr>
        </a:bgClr>
      </a:pattFill>
      <a:effectLst>
        <a:innerShdw blurRad="114300">
          <a:schemeClr val="phClr"/>
        </a:inn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>
        <a:solidFill>
          <a:schemeClr val="tx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2200" b="1" kern="1200" cap="all" spc="1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9.xml><?xml version="1.0" encoding="utf-8"?>
<cs:chartStyle xmlns:cs="http://schemas.microsoft.com/office/drawing/2012/chartStyle" xmlns:a="http://schemas.openxmlformats.org/drawingml/2006/main" id="21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9050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>
      <cs:styleClr val="auto"/>
    </cs:effectRef>
    <cs:fontRef idx="minor">
      <a:schemeClr val="dk1"/>
    </cs:fontRef>
    <cs:spPr>
      <a:pattFill prst="narVert">
        <a:fgClr>
          <a:schemeClr val="phClr"/>
        </a:fgClr>
        <a:bgClr>
          <a:schemeClr val="phClr">
            <a:lumMod val="20000"/>
            <a:lumOff val="80000"/>
          </a:schemeClr>
        </a:bgClr>
      </a:pattFill>
      <a:effectLst>
        <a:innerShdw blurRad="114300">
          <a:schemeClr val="phClr"/>
        </a:inn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pattFill prst="narVert">
        <a:fgClr>
          <a:schemeClr val="phClr"/>
        </a:fgClr>
        <a:bgClr>
          <a:schemeClr val="phClr">
            <a:lumMod val="20000"/>
            <a:lumOff val="80000"/>
          </a:schemeClr>
        </a:bgClr>
      </a:pattFill>
      <a:effectLst>
        <a:innerShdw blurRad="114300">
          <a:schemeClr val="phClr"/>
        </a:inn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>
        <a:solidFill>
          <a:schemeClr val="tx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2200" b="1" kern="1200" cap="all" spc="1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handoutMasters/_rels/handout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 bwMode="gray">
          <a:xfrm>
            <a:off x="5703157" y="9427939"/>
            <a:ext cx="648089" cy="28804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200"/>
            </a:lvl1pPr>
          </a:lstStyle>
          <a:p>
            <a:r>
              <a:rPr lang="en-US" sz="800" dirty="0">
                <a:solidFill>
                  <a:schemeClr val="bg2"/>
                </a:solidFill>
              </a:rPr>
              <a:t>Page </a:t>
            </a:r>
            <a:fld id="{631115FC-FCCC-412E-8B45-85A3F482063D}" type="slidenum">
              <a:rPr lang="en-US" sz="800" smtClean="0">
                <a:solidFill>
                  <a:schemeClr val="bg2"/>
                </a:solidFill>
              </a:rPr>
              <a:pPr/>
              <a:t>‹#›</a:t>
            </a:fld>
            <a:endParaRPr lang="en-US" sz="800" dirty="0">
              <a:solidFill>
                <a:schemeClr val="bg2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5922418" y="194745"/>
            <a:ext cx="432283" cy="432283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446088" y="9427939"/>
            <a:ext cx="4969029" cy="288000"/>
          </a:xfrm>
          <a:prstGeom prst="rect">
            <a:avLst/>
          </a:prstGeom>
        </p:spPr>
        <p:txBody>
          <a:bodyPr vert="horz" lIns="0" tIns="0" rIns="0" bIns="0" rtlCol="0" anchor="b"/>
          <a:lstStyle>
            <a:defPPr>
              <a:defRPr lang="en-US"/>
            </a:defPPr>
            <a:lvl1pPr>
              <a:defRPr sz="8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© GfK 2012 | Title of presentation | DD. Month 2012</a:t>
            </a:r>
          </a:p>
        </p:txBody>
      </p:sp>
    </p:spTree>
    <p:extLst>
      <p:ext uri="{BB962C8B-B14F-4D97-AF65-F5344CB8AC3E}">
        <p14:creationId xmlns:p14="http://schemas.microsoft.com/office/powerpoint/2010/main" val="166713703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 bwMode="gray">
          <a:xfrm>
            <a:off x="446427" y="786739"/>
            <a:ext cx="5905161" cy="3322539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 bwMode="gray">
          <a:xfrm>
            <a:off x="446088" y="4315229"/>
            <a:ext cx="5905500" cy="4824670"/>
          </a:xfrm>
          <a:prstGeom prst="rect">
            <a:avLst/>
          </a:prstGeom>
        </p:spPr>
        <p:txBody>
          <a:bodyPr vert="horz" lIns="0" tIns="0" rIns="0" bIns="0" rtlCol="0"/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13" name="Slide Number Placeholder 4"/>
          <p:cNvSpPr>
            <a:spLocks noGrp="1"/>
          </p:cNvSpPr>
          <p:nvPr>
            <p:ph type="sldNum" sz="quarter" idx="5"/>
          </p:nvPr>
        </p:nvSpPr>
        <p:spPr bwMode="gray">
          <a:xfrm>
            <a:off x="5703157" y="9427939"/>
            <a:ext cx="648431" cy="28804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200"/>
            </a:lvl1pPr>
          </a:lstStyle>
          <a:p>
            <a:r>
              <a:rPr lang="en-US" sz="800" dirty="0">
                <a:solidFill>
                  <a:schemeClr val="bg2"/>
                </a:solidFill>
              </a:rPr>
              <a:t>Page </a:t>
            </a:r>
            <a:fld id="{631115FC-FCCC-412E-8B45-85A3F482063D}" type="slidenum">
              <a:rPr lang="en-US" sz="800" smtClean="0">
                <a:solidFill>
                  <a:schemeClr val="bg2"/>
                </a:solidFill>
              </a:rPr>
              <a:pPr/>
              <a:t>‹#›</a:t>
            </a:fld>
            <a:endParaRPr lang="en-US" sz="800" dirty="0">
              <a:solidFill>
                <a:schemeClr val="bg2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46088" y="9427939"/>
            <a:ext cx="4969029" cy="288000"/>
          </a:xfrm>
          <a:prstGeom prst="rect">
            <a:avLst/>
          </a:prstGeom>
        </p:spPr>
        <p:txBody>
          <a:bodyPr vert="horz" lIns="0" tIns="0" rIns="0" bIns="0" rtlCol="0" anchor="b"/>
          <a:lstStyle>
            <a:defPPr>
              <a:defRPr lang="en-US"/>
            </a:defPPr>
            <a:lvl1pPr>
              <a:defRPr sz="8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© GfK 2012 | Title of presentation | DD. Month 2012</a:t>
            </a:r>
          </a:p>
        </p:txBody>
      </p:sp>
    </p:spTree>
    <p:extLst>
      <p:ext uri="{BB962C8B-B14F-4D97-AF65-F5344CB8AC3E}">
        <p14:creationId xmlns:p14="http://schemas.microsoft.com/office/powerpoint/2010/main" val="4663296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spcAft>
        <a:spcPts val="300"/>
      </a:spcAft>
      <a:defRPr sz="1000" kern="1200">
        <a:solidFill>
          <a:schemeClr val="tx2"/>
        </a:solidFill>
        <a:latin typeface="+mn-lt"/>
        <a:ea typeface="+mn-ea"/>
        <a:cs typeface="+mn-cs"/>
      </a:defRPr>
    </a:lvl1pPr>
    <a:lvl2pPr marL="0" indent="0" algn="l" defTabSz="914400" rtl="0" eaLnBrk="1" latinLnBrk="0" hangingPunct="1">
      <a:spcAft>
        <a:spcPts val="300"/>
      </a:spcAft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92075" indent="-92075" algn="l" defTabSz="914400" rtl="0" eaLnBrk="1" latinLnBrk="0" hangingPunct="1">
      <a:spcAft>
        <a:spcPts val="300"/>
      </a:spcAft>
      <a:buFont typeface="Arial" pitchFamily="34" charset="0"/>
      <a:buChar char="•"/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79388" indent="-88900" algn="l" defTabSz="914400" rtl="0" eaLnBrk="1" latinLnBrk="0" hangingPunct="1">
      <a:spcAft>
        <a:spcPts val="300"/>
      </a:spcAft>
      <a:buFont typeface="Arial" pitchFamily="34" charset="0"/>
      <a:buChar char="•"/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265113" indent="-88900" algn="l" defTabSz="914400" rtl="0" eaLnBrk="1" latinLnBrk="0" hangingPunct="1">
      <a:spcAft>
        <a:spcPts val="300"/>
      </a:spcAft>
      <a:buFont typeface="Arial" pitchFamily="34" charset="0"/>
      <a:buChar char="•"/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270000" indent="-90000" algn="l" defTabSz="914400" rtl="0" eaLnBrk="1" latinLnBrk="0" hangingPunct="1">
      <a:spcAft>
        <a:spcPts val="300"/>
      </a:spcAft>
      <a:buFont typeface="Arial" pitchFamily="34" charset="0"/>
      <a:buChar char="•"/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66700" indent="-88900" algn="l" defTabSz="914400" rtl="0" eaLnBrk="1" latinLnBrk="0" hangingPunct="1">
      <a:spcAft>
        <a:spcPts val="300"/>
      </a:spcAft>
      <a:buFont typeface="Arial" pitchFamily="34" charset="0"/>
      <a:buChar char="•"/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66700" indent="-88900" algn="l" defTabSz="914400" rtl="0" eaLnBrk="1" latinLnBrk="0" hangingPunct="1">
      <a:spcAft>
        <a:spcPts val="300"/>
      </a:spcAft>
      <a:buFont typeface="Arial" pitchFamily="34" charset="0"/>
      <a:buChar char="•"/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66700" indent="-88900" algn="l" defTabSz="914400" rtl="0" eaLnBrk="1" latinLnBrk="0" hangingPunct="1">
      <a:spcAft>
        <a:spcPts val="300"/>
      </a:spcAft>
      <a:buFont typeface="Arial" pitchFamily="34" charset="0"/>
      <a:buChar char="•"/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662893E-5381-4953-8828-266BEBFC6D56}" type="slidenum">
              <a:rPr lang="en-US" smtClean="0"/>
              <a:pPr/>
              <a:t>1</a:t>
            </a:fld>
            <a:endParaRPr lang="en-US" dirty="0"/>
          </a:p>
        </p:txBody>
      </p:sp>
      <p:sp>
        <p:nvSpPr>
          <p:cNvPr id="140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ln/>
        </p:spPr>
      </p:sp>
      <p:sp>
        <p:nvSpPr>
          <p:cNvPr id="1402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tr-TR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46088" y="787400"/>
            <a:ext cx="5905500" cy="33226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s4 - </a:t>
            </a:r>
            <a:r>
              <a:rPr lang="en-US" dirty="0" err="1"/>
              <a:t>Aşağıdaki</a:t>
            </a:r>
            <a:r>
              <a:rPr lang="en-US" dirty="0"/>
              <a:t> </a:t>
            </a:r>
            <a:r>
              <a:rPr lang="en-US" dirty="0" err="1"/>
              <a:t>seçenekler</a:t>
            </a:r>
            <a:r>
              <a:rPr lang="en-US" dirty="0"/>
              <a:t> </a:t>
            </a:r>
            <a:r>
              <a:rPr lang="en-US" dirty="0" err="1"/>
              <a:t>arasında</a:t>
            </a:r>
            <a:r>
              <a:rPr lang="en-US" dirty="0"/>
              <a:t> </a:t>
            </a:r>
            <a:r>
              <a:rPr lang="en-US" dirty="0" err="1"/>
              <a:t>hayatınızda</a:t>
            </a:r>
            <a:r>
              <a:rPr lang="en-US" dirty="0"/>
              <a:t> </a:t>
            </a:r>
            <a:r>
              <a:rPr lang="en-US" dirty="0" err="1"/>
              <a:t>zevk</a:t>
            </a:r>
            <a:r>
              <a:rPr lang="en-US" dirty="0"/>
              <a:t> </a:t>
            </a:r>
            <a:r>
              <a:rPr lang="en-US" dirty="0" err="1"/>
              <a:t>alarak</a:t>
            </a:r>
            <a:r>
              <a:rPr lang="en-US" dirty="0"/>
              <a:t> </a:t>
            </a:r>
            <a:r>
              <a:rPr lang="en-US" dirty="0" err="1"/>
              <a:t>yaptığınız</a:t>
            </a:r>
            <a:r>
              <a:rPr lang="en-US" dirty="0"/>
              <a:t> </a:t>
            </a:r>
            <a:r>
              <a:rPr lang="en-US" dirty="0" err="1"/>
              <a:t>seçenekleri</a:t>
            </a:r>
            <a:r>
              <a:rPr lang="en-US" dirty="0"/>
              <a:t> </a:t>
            </a:r>
            <a:r>
              <a:rPr lang="en-US" dirty="0" err="1"/>
              <a:t>işaretleyebilir</a:t>
            </a:r>
            <a:r>
              <a:rPr lang="en-US" dirty="0"/>
              <a:t> </a:t>
            </a:r>
            <a:r>
              <a:rPr lang="en-US" dirty="0" err="1"/>
              <a:t>misiniz</a:t>
            </a:r>
            <a:r>
              <a:rPr lang="en-US" dirty="0"/>
              <a:t>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sz="800">
                <a:solidFill>
                  <a:schemeClr val="bg2"/>
                </a:solidFill>
              </a:rPr>
              <a:t>Page </a:t>
            </a:r>
            <a:fld id="{631115FC-FCCC-412E-8B45-85A3F482063D}" type="slidenum">
              <a:rPr lang="en-US" sz="800" smtClean="0">
                <a:solidFill>
                  <a:schemeClr val="bg2"/>
                </a:solidFill>
              </a:rPr>
              <a:pPr/>
              <a:t>17</a:t>
            </a:fld>
            <a:endParaRPr lang="en-US" sz="8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127296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46088" y="787400"/>
            <a:ext cx="5905500" cy="33226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s4 - </a:t>
            </a:r>
            <a:r>
              <a:rPr lang="en-US" dirty="0" err="1"/>
              <a:t>Aşağıdaki</a:t>
            </a:r>
            <a:r>
              <a:rPr lang="en-US" dirty="0"/>
              <a:t> </a:t>
            </a:r>
            <a:r>
              <a:rPr lang="en-US" dirty="0" err="1"/>
              <a:t>seçenekler</a:t>
            </a:r>
            <a:r>
              <a:rPr lang="en-US" dirty="0"/>
              <a:t> </a:t>
            </a:r>
            <a:r>
              <a:rPr lang="en-US" dirty="0" err="1"/>
              <a:t>arasında</a:t>
            </a:r>
            <a:r>
              <a:rPr lang="en-US" dirty="0"/>
              <a:t> </a:t>
            </a:r>
            <a:r>
              <a:rPr lang="en-US" dirty="0" err="1"/>
              <a:t>hayatınızda</a:t>
            </a:r>
            <a:r>
              <a:rPr lang="en-US" dirty="0"/>
              <a:t> </a:t>
            </a:r>
            <a:r>
              <a:rPr lang="en-US" dirty="0" err="1"/>
              <a:t>zevk</a:t>
            </a:r>
            <a:r>
              <a:rPr lang="en-US" dirty="0"/>
              <a:t> </a:t>
            </a:r>
            <a:r>
              <a:rPr lang="en-US" dirty="0" err="1"/>
              <a:t>alarak</a:t>
            </a:r>
            <a:r>
              <a:rPr lang="en-US" dirty="0"/>
              <a:t> </a:t>
            </a:r>
            <a:r>
              <a:rPr lang="en-US" dirty="0" err="1"/>
              <a:t>yaptığınız</a:t>
            </a:r>
            <a:r>
              <a:rPr lang="en-US" dirty="0"/>
              <a:t> </a:t>
            </a:r>
            <a:r>
              <a:rPr lang="en-US" dirty="0" err="1"/>
              <a:t>seçenekleri</a:t>
            </a:r>
            <a:r>
              <a:rPr lang="en-US" dirty="0"/>
              <a:t> </a:t>
            </a:r>
            <a:r>
              <a:rPr lang="en-US" dirty="0" err="1"/>
              <a:t>işaretleyebilir</a:t>
            </a:r>
            <a:r>
              <a:rPr lang="en-US" dirty="0"/>
              <a:t> </a:t>
            </a:r>
            <a:r>
              <a:rPr lang="en-US" dirty="0" err="1"/>
              <a:t>misiniz</a:t>
            </a:r>
            <a:r>
              <a:rPr lang="en-US" dirty="0"/>
              <a:t>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sz="800">
                <a:solidFill>
                  <a:schemeClr val="bg2"/>
                </a:solidFill>
              </a:rPr>
              <a:t>Page </a:t>
            </a:r>
            <a:fld id="{631115FC-FCCC-412E-8B45-85A3F482063D}" type="slidenum">
              <a:rPr lang="en-US" sz="800" smtClean="0">
                <a:solidFill>
                  <a:schemeClr val="bg2"/>
                </a:solidFill>
              </a:rPr>
              <a:pPr/>
              <a:t>18</a:t>
            </a:fld>
            <a:endParaRPr lang="en-US" sz="8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770937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662893E-5381-4953-8828-266BEBFC6D56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140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ln/>
        </p:spPr>
      </p:sp>
      <p:sp>
        <p:nvSpPr>
          <p:cNvPr id="1402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9909348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46088" y="787400"/>
            <a:ext cx="5905500" cy="33226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sz="800">
                <a:solidFill>
                  <a:schemeClr val="bg2"/>
                </a:solidFill>
              </a:rPr>
              <a:t>Page </a:t>
            </a:r>
            <a:fld id="{631115FC-FCCC-412E-8B45-85A3F482063D}" type="slidenum">
              <a:rPr lang="en-US" sz="800" smtClean="0">
                <a:solidFill>
                  <a:schemeClr val="bg2"/>
                </a:solidFill>
              </a:rPr>
              <a:pPr/>
              <a:t>6</a:t>
            </a:fld>
            <a:endParaRPr lang="en-US" sz="8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55844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46088" y="787400"/>
            <a:ext cx="5905500" cy="33226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sz="800">
                <a:solidFill>
                  <a:schemeClr val="bg2"/>
                </a:solidFill>
              </a:rPr>
              <a:t>Page </a:t>
            </a:r>
            <a:fld id="{631115FC-FCCC-412E-8B45-85A3F482063D}" type="slidenum">
              <a:rPr lang="en-US" sz="800" smtClean="0">
                <a:solidFill>
                  <a:schemeClr val="bg2"/>
                </a:solidFill>
              </a:rPr>
              <a:pPr/>
              <a:t>7</a:t>
            </a:fld>
            <a:endParaRPr lang="en-US" sz="8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18386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46088" y="787400"/>
            <a:ext cx="5905500" cy="33226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sz="800">
                <a:solidFill>
                  <a:schemeClr val="bg2"/>
                </a:solidFill>
              </a:rPr>
              <a:t>Page </a:t>
            </a:r>
            <a:fld id="{631115FC-FCCC-412E-8B45-85A3F482063D}" type="slidenum">
              <a:rPr lang="en-US" sz="800" smtClean="0">
                <a:solidFill>
                  <a:schemeClr val="bg2"/>
                </a:solidFill>
              </a:rPr>
              <a:pPr/>
              <a:t>8</a:t>
            </a:fld>
            <a:endParaRPr lang="en-US" sz="8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12444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46088" y="787400"/>
            <a:ext cx="5905500" cy="33226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s4 - </a:t>
            </a:r>
            <a:r>
              <a:rPr lang="en-US" dirty="0" err="1"/>
              <a:t>Aşağıdaki</a:t>
            </a:r>
            <a:r>
              <a:rPr lang="en-US" dirty="0"/>
              <a:t> </a:t>
            </a:r>
            <a:r>
              <a:rPr lang="en-US" dirty="0" err="1"/>
              <a:t>seçenekler</a:t>
            </a:r>
            <a:r>
              <a:rPr lang="en-US" dirty="0"/>
              <a:t> </a:t>
            </a:r>
            <a:r>
              <a:rPr lang="en-US" dirty="0" err="1"/>
              <a:t>arasında</a:t>
            </a:r>
            <a:r>
              <a:rPr lang="en-US" dirty="0"/>
              <a:t> </a:t>
            </a:r>
            <a:r>
              <a:rPr lang="en-US" dirty="0" err="1"/>
              <a:t>hayatınızda</a:t>
            </a:r>
            <a:r>
              <a:rPr lang="en-US" dirty="0"/>
              <a:t> </a:t>
            </a:r>
            <a:r>
              <a:rPr lang="en-US" dirty="0" err="1"/>
              <a:t>zevk</a:t>
            </a:r>
            <a:r>
              <a:rPr lang="en-US" dirty="0"/>
              <a:t> </a:t>
            </a:r>
            <a:r>
              <a:rPr lang="en-US" dirty="0" err="1"/>
              <a:t>alarak</a:t>
            </a:r>
            <a:r>
              <a:rPr lang="en-US" dirty="0"/>
              <a:t> </a:t>
            </a:r>
            <a:r>
              <a:rPr lang="en-US" dirty="0" err="1"/>
              <a:t>yaptığınız</a:t>
            </a:r>
            <a:r>
              <a:rPr lang="en-US" dirty="0"/>
              <a:t> </a:t>
            </a:r>
            <a:r>
              <a:rPr lang="en-US" dirty="0" err="1"/>
              <a:t>seçenekleri</a:t>
            </a:r>
            <a:r>
              <a:rPr lang="en-US" dirty="0"/>
              <a:t> </a:t>
            </a:r>
            <a:r>
              <a:rPr lang="en-US" dirty="0" err="1"/>
              <a:t>işaretleyebilir</a:t>
            </a:r>
            <a:r>
              <a:rPr lang="en-US" dirty="0"/>
              <a:t> </a:t>
            </a:r>
            <a:r>
              <a:rPr lang="en-US" dirty="0" err="1"/>
              <a:t>misiniz</a:t>
            </a:r>
            <a:r>
              <a:rPr lang="en-US" dirty="0"/>
              <a:t>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sz="800">
                <a:solidFill>
                  <a:schemeClr val="bg2"/>
                </a:solidFill>
              </a:rPr>
              <a:t>Page </a:t>
            </a:r>
            <a:fld id="{631115FC-FCCC-412E-8B45-85A3F482063D}" type="slidenum">
              <a:rPr lang="en-US" sz="800" smtClean="0">
                <a:solidFill>
                  <a:schemeClr val="bg2"/>
                </a:solidFill>
              </a:rPr>
              <a:pPr/>
              <a:t>9</a:t>
            </a:fld>
            <a:endParaRPr lang="en-US" sz="8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36069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46088" y="787400"/>
            <a:ext cx="5905500" cy="33226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sz="800">
                <a:solidFill>
                  <a:schemeClr val="bg2"/>
                </a:solidFill>
              </a:rPr>
              <a:t>Page </a:t>
            </a:r>
            <a:fld id="{631115FC-FCCC-412E-8B45-85A3F482063D}" type="slidenum">
              <a:rPr lang="en-US" sz="800" smtClean="0">
                <a:solidFill>
                  <a:schemeClr val="bg2"/>
                </a:solidFill>
              </a:rPr>
              <a:pPr/>
              <a:t>10</a:t>
            </a:fld>
            <a:endParaRPr lang="en-US" sz="8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38491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46088" y="787400"/>
            <a:ext cx="5905500" cy="33226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sz="800">
                <a:solidFill>
                  <a:schemeClr val="bg2"/>
                </a:solidFill>
              </a:rPr>
              <a:t>Page </a:t>
            </a:r>
            <a:fld id="{631115FC-FCCC-412E-8B45-85A3F482063D}" type="slidenum">
              <a:rPr lang="en-US" sz="800" smtClean="0">
                <a:solidFill>
                  <a:schemeClr val="bg2"/>
                </a:solidFill>
              </a:rPr>
              <a:pPr/>
              <a:t>12</a:t>
            </a:fld>
            <a:endParaRPr lang="en-US" sz="8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71543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46088" y="787400"/>
            <a:ext cx="5905500" cy="33226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s4 - </a:t>
            </a:r>
            <a:r>
              <a:rPr lang="en-US" dirty="0" err="1"/>
              <a:t>Aşağıdaki</a:t>
            </a:r>
            <a:r>
              <a:rPr lang="en-US" dirty="0"/>
              <a:t> </a:t>
            </a:r>
            <a:r>
              <a:rPr lang="en-US" dirty="0" err="1"/>
              <a:t>seçenekler</a:t>
            </a:r>
            <a:r>
              <a:rPr lang="en-US" dirty="0"/>
              <a:t> </a:t>
            </a:r>
            <a:r>
              <a:rPr lang="en-US" dirty="0" err="1"/>
              <a:t>arasında</a:t>
            </a:r>
            <a:r>
              <a:rPr lang="en-US" dirty="0"/>
              <a:t> </a:t>
            </a:r>
            <a:r>
              <a:rPr lang="en-US" dirty="0" err="1"/>
              <a:t>hayatınızda</a:t>
            </a:r>
            <a:r>
              <a:rPr lang="en-US" dirty="0"/>
              <a:t> </a:t>
            </a:r>
            <a:r>
              <a:rPr lang="en-US" dirty="0" err="1"/>
              <a:t>zevk</a:t>
            </a:r>
            <a:r>
              <a:rPr lang="en-US" dirty="0"/>
              <a:t> </a:t>
            </a:r>
            <a:r>
              <a:rPr lang="en-US" dirty="0" err="1"/>
              <a:t>alarak</a:t>
            </a:r>
            <a:r>
              <a:rPr lang="en-US" dirty="0"/>
              <a:t> </a:t>
            </a:r>
            <a:r>
              <a:rPr lang="en-US" dirty="0" err="1"/>
              <a:t>yaptığınız</a:t>
            </a:r>
            <a:r>
              <a:rPr lang="en-US" dirty="0"/>
              <a:t> </a:t>
            </a:r>
            <a:r>
              <a:rPr lang="en-US" dirty="0" err="1"/>
              <a:t>seçenekleri</a:t>
            </a:r>
            <a:r>
              <a:rPr lang="en-US" dirty="0"/>
              <a:t> </a:t>
            </a:r>
            <a:r>
              <a:rPr lang="en-US" dirty="0" err="1"/>
              <a:t>işaretleyebilir</a:t>
            </a:r>
            <a:r>
              <a:rPr lang="en-US" dirty="0"/>
              <a:t> </a:t>
            </a:r>
            <a:r>
              <a:rPr lang="en-US" dirty="0" err="1"/>
              <a:t>misiniz</a:t>
            </a:r>
            <a:r>
              <a:rPr lang="en-US" dirty="0"/>
              <a:t>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sz="800">
                <a:solidFill>
                  <a:schemeClr val="bg2"/>
                </a:solidFill>
              </a:rPr>
              <a:t>Page </a:t>
            </a:r>
            <a:fld id="{631115FC-FCCC-412E-8B45-85A3F482063D}" type="slidenum">
              <a:rPr lang="en-US" sz="800" smtClean="0">
                <a:solidFill>
                  <a:schemeClr val="bg2"/>
                </a:solidFill>
              </a:rPr>
              <a:pPr/>
              <a:t>14</a:t>
            </a:fld>
            <a:endParaRPr lang="en-US" sz="8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37613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46088" y="787400"/>
            <a:ext cx="5905500" cy="33226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s4 - </a:t>
            </a:r>
            <a:r>
              <a:rPr lang="en-US" dirty="0" err="1"/>
              <a:t>Aşağıdaki</a:t>
            </a:r>
            <a:r>
              <a:rPr lang="en-US" dirty="0"/>
              <a:t> </a:t>
            </a:r>
            <a:r>
              <a:rPr lang="en-US" dirty="0" err="1"/>
              <a:t>seçenekler</a:t>
            </a:r>
            <a:r>
              <a:rPr lang="en-US" dirty="0"/>
              <a:t> </a:t>
            </a:r>
            <a:r>
              <a:rPr lang="en-US" dirty="0" err="1"/>
              <a:t>arasında</a:t>
            </a:r>
            <a:r>
              <a:rPr lang="en-US" dirty="0"/>
              <a:t> </a:t>
            </a:r>
            <a:r>
              <a:rPr lang="en-US" dirty="0" err="1"/>
              <a:t>hayatınızda</a:t>
            </a:r>
            <a:r>
              <a:rPr lang="en-US" dirty="0"/>
              <a:t> </a:t>
            </a:r>
            <a:r>
              <a:rPr lang="en-US" dirty="0" err="1"/>
              <a:t>zevk</a:t>
            </a:r>
            <a:r>
              <a:rPr lang="en-US" dirty="0"/>
              <a:t> </a:t>
            </a:r>
            <a:r>
              <a:rPr lang="en-US" dirty="0" err="1"/>
              <a:t>alarak</a:t>
            </a:r>
            <a:r>
              <a:rPr lang="en-US" dirty="0"/>
              <a:t> </a:t>
            </a:r>
            <a:r>
              <a:rPr lang="en-US" dirty="0" err="1"/>
              <a:t>yaptığınız</a:t>
            </a:r>
            <a:r>
              <a:rPr lang="en-US" dirty="0"/>
              <a:t> </a:t>
            </a:r>
            <a:r>
              <a:rPr lang="en-US" dirty="0" err="1"/>
              <a:t>seçenekleri</a:t>
            </a:r>
            <a:r>
              <a:rPr lang="en-US" dirty="0"/>
              <a:t> </a:t>
            </a:r>
            <a:r>
              <a:rPr lang="en-US" dirty="0" err="1"/>
              <a:t>işaretleyebilir</a:t>
            </a:r>
            <a:r>
              <a:rPr lang="en-US" dirty="0"/>
              <a:t> </a:t>
            </a:r>
            <a:r>
              <a:rPr lang="en-US" dirty="0" err="1"/>
              <a:t>misiniz</a:t>
            </a:r>
            <a:r>
              <a:rPr lang="en-US" dirty="0"/>
              <a:t>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sz="800">
                <a:solidFill>
                  <a:schemeClr val="bg2"/>
                </a:solidFill>
              </a:rPr>
              <a:t>Page </a:t>
            </a:r>
            <a:fld id="{631115FC-FCCC-412E-8B45-85A3F482063D}" type="slidenum">
              <a:rPr lang="en-US" sz="800" smtClean="0">
                <a:solidFill>
                  <a:schemeClr val="bg2"/>
                </a:solidFill>
              </a:rPr>
              <a:pPr/>
              <a:t>15</a:t>
            </a:fld>
            <a:endParaRPr lang="en-US" sz="8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8817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gray">
          <a:xfrm>
            <a:off x="323849" y="1779587"/>
            <a:ext cx="8496301" cy="1008193"/>
          </a:xfrm>
        </p:spPr>
        <p:txBody>
          <a:bodyPr anchor="b"/>
          <a:lstStyle>
            <a:lvl1pPr>
              <a:defRPr sz="3800" b="0" cap="all" baseline="0">
                <a:solidFill>
                  <a:srgbClr val="FF0000"/>
                </a:solidFill>
                <a:latin typeface="Arial" pitchFamily="34" charset="0"/>
              </a:defRPr>
            </a:lvl1pPr>
          </a:lstStyle>
          <a:p>
            <a:r>
              <a:rPr lang="en-US" dirty="0"/>
              <a:t>Click to add text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323849" y="2859790"/>
            <a:ext cx="8496302" cy="1151823"/>
          </a:xfrm>
        </p:spPr>
        <p:txBody>
          <a:bodyPr/>
          <a:lstStyle>
            <a:lvl1pPr marL="0" indent="0" algn="l">
              <a:spcAft>
                <a:spcPts val="0"/>
              </a:spcAft>
              <a:buNone/>
              <a:defRPr sz="2000">
                <a:solidFill>
                  <a:schemeClr val="tx1"/>
                </a:solidFill>
              </a:defRPr>
            </a:lvl1pPr>
            <a:lvl2pPr marL="0" indent="0" algn="l">
              <a:spcAft>
                <a:spcPts val="0"/>
              </a:spcAft>
              <a:buNone/>
              <a:defRPr sz="2000">
                <a:solidFill>
                  <a:schemeClr val="tx2"/>
                </a:solidFill>
              </a:defRPr>
            </a:lvl2pPr>
            <a:lvl3pPr marL="0" indent="0" algn="l">
              <a:spcAft>
                <a:spcPts val="0"/>
              </a:spcAft>
              <a:buNone/>
              <a:defRPr sz="2000">
                <a:solidFill>
                  <a:schemeClr val="tx2"/>
                </a:solidFill>
              </a:defRPr>
            </a:lvl3pPr>
            <a:lvl4pPr marL="0" indent="0" algn="l">
              <a:spcAft>
                <a:spcPts val="0"/>
              </a:spcAft>
              <a:buNone/>
              <a:defRPr sz="2000">
                <a:solidFill>
                  <a:schemeClr val="tx2"/>
                </a:solidFill>
              </a:defRPr>
            </a:lvl4pPr>
            <a:lvl5pPr marL="0" indent="0" algn="l">
              <a:spcAft>
                <a:spcPts val="0"/>
              </a:spcAft>
              <a:buNone/>
              <a:defRPr sz="2000">
                <a:solidFill>
                  <a:schemeClr val="tx2"/>
                </a:solidFill>
              </a:defRPr>
            </a:lvl5pPr>
            <a:lvl6pPr marL="0" indent="0" algn="l">
              <a:spcAft>
                <a:spcPts val="0"/>
              </a:spcAft>
              <a:buNone/>
              <a:defRPr sz="2000">
                <a:solidFill>
                  <a:schemeClr val="tx2"/>
                </a:solidFill>
              </a:defRPr>
            </a:lvl6pPr>
            <a:lvl7pPr marL="0" indent="0" algn="l">
              <a:spcAft>
                <a:spcPts val="0"/>
              </a:spcAft>
              <a:buNone/>
              <a:defRPr sz="2000">
                <a:solidFill>
                  <a:schemeClr val="tx2"/>
                </a:solidFill>
              </a:defRPr>
            </a:lvl7pPr>
            <a:lvl8pPr marL="0" indent="0" algn="l">
              <a:spcAft>
                <a:spcPts val="0"/>
              </a:spcAft>
              <a:buNone/>
              <a:defRPr sz="2000">
                <a:solidFill>
                  <a:schemeClr val="tx2"/>
                </a:solidFill>
              </a:defRPr>
            </a:lvl8pPr>
            <a:lvl9pPr marL="0" indent="0" algn="l">
              <a:spcAft>
                <a:spcPts val="0"/>
              </a:spcAft>
              <a:buNone/>
              <a:defRPr sz="2000">
                <a:solidFill>
                  <a:schemeClr val="tx2"/>
                </a:solidFill>
              </a:defRPr>
            </a:lvl9pPr>
          </a:lstStyle>
          <a:p>
            <a:r>
              <a:rPr lang="en-US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10956043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US" dirty="0"/>
              <a:t>Click to add text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 bwMode="gray">
          <a:xfrm>
            <a:off x="323850" y="1491630"/>
            <a:ext cx="8496300" cy="3240707"/>
          </a:xfrm>
        </p:spPr>
        <p:txBody>
          <a:bodyPr/>
          <a:lstStyle>
            <a:lvl1pPr marL="360000" indent="-360000">
              <a:spcBef>
                <a:spcPts val="1200"/>
              </a:spcBef>
              <a:spcAft>
                <a:spcPts val="0"/>
              </a:spcAft>
              <a:buClr>
                <a:schemeClr val="tx2"/>
              </a:buClr>
              <a:buFont typeface="+mj-lt"/>
              <a:buAutoNum type="arabicPeriod"/>
              <a:defRPr sz="1800"/>
            </a:lvl1pPr>
            <a:lvl2pPr marL="358775" indent="0">
              <a:spcAft>
                <a:spcPts val="400"/>
              </a:spcAft>
              <a:buClr>
                <a:schemeClr val="bg2"/>
              </a:buClr>
              <a:buFont typeface="+mj-lt"/>
              <a:buNone/>
              <a:defRPr sz="1800">
                <a:solidFill>
                  <a:schemeClr val="tx1"/>
                </a:solidFill>
              </a:defRPr>
            </a:lvl2pPr>
            <a:lvl3pPr marL="360000" indent="0">
              <a:spcAft>
                <a:spcPts val="1200"/>
              </a:spcAft>
              <a:buFontTx/>
              <a:buNone/>
              <a:defRPr sz="1800">
                <a:solidFill>
                  <a:schemeClr val="bg2"/>
                </a:solidFill>
              </a:defRPr>
            </a:lvl3pPr>
            <a:lvl4pPr marL="360000" indent="0">
              <a:spcAft>
                <a:spcPts val="1200"/>
              </a:spcAft>
              <a:buFontTx/>
              <a:buNone/>
              <a:defRPr sz="1800">
                <a:solidFill>
                  <a:schemeClr val="bg2"/>
                </a:solidFill>
              </a:defRPr>
            </a:lvl4pPr>
            <a:lvl5pPr marL="360000" indent="0">
              <a:spcAft>
                <a:spcPts val="1200"/>
              </a:spcAft>
              <a:buFontTx/>
              <a:buNone/>
              <a:defRPr sz="1800">
                <a:solidFill>
                  <a:schemeClr val="bg2"/>
                </a:solidFill>
              </a:defRPr>
            </a:lvl5pPr>
            <a:lvl6pPr marL="360000" indent="0">
              <a:spcAft>
                <a:spcPts val="1200"/>
              </a:spcAft>
              <a:buFontTx/>
              <a:buNone/>
              <a:defRPr sz="1800">
                <a:solidFill>
                  <a:schemeClr val="bg2"/>
                </a:solidFill>
              </a:defRPr>
            </a:lvl6pPr>
            <a:lvl7pPr marL="360000" indent="0">
              <a:spcAft>
                <a:spcPts val="1200"/>
              </a:spcAft>
              <a:buFontTx/>
              <a:buNone/>
              <a:defRPr sz="1800">
                <a:solidFill>
                  <a:schemeClr val="bg2"/>
                </a:solidFill>
              </a:defRPr>
            </a:lvl7pPr>
            <a:lvl8pPr marL="360000" indent="0">
              <a:spcAft>
                <a:spcPts val="1200"/>
              </a:spcAft>
              <a:buFontTx/>
              <a:buNone/>
              <a:defRPr sz="1800">
                <a:solidFill>
                  <a:schemeClr val="bg2"/>
                </a:solidFill>
              </a:defRPr>
            </a:lvl8pPr>
            <a:lvl9pPr marL="360000" indent="0">
              <a:spcAft>
                <a:spcPts val="1200"/>
              </a:spcAft>
              <a:buFontTx/>
              <a:buNone/>
              <a:defRPr sz="1800">
                <a:solidFill>
                  <a:schemeClr val="bg2"/>
                </a:solidFill>
              </a:defRPr>
            </a:lvl9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>
          <a:xfrm>
            <a:off x="323850" y="842963"/>
            <a:ext cx="6408738" cy="216619"/>
          </a:xfrm>
        </p:spPr>
        <p:txBody>
          <a:bodyPr/>
          <a:lstStyle>
            <a:lvl1pPr>
              <a:defRPr sz="14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1"/>
          </p:nvPr>
        </p:nvSpPr>
        <p:spPr>
          <a:xfrm>
            <a:off x="323850" y="1131888"/>
            <a:ext cx="8569325" cy="287337"/>
          </a:xfrm>
        </p:spPr>
        <p:txBody>
          <a:bodyPr/>
          <a:lstStyle>
            <a:lvl1pPr marL="285750" indent="-285750">
              <a:buFont typeface="Wingdings" panose="05000000000000000000" pitchFamily="2" charset="2"/>
              <a:buChar char="Ø"/>
              <a:defRPr sz="1600">
                <a:solidFill>
                  <a:schemeClr val="tx1"/>
                </a:solidFill>
              </a:defRPr>
            </a:lvl1pPr>
            <a:lvl2pPr marL="285750" indent="-285750">
              <a:buFont typeface="Wingdings" panose="05000000000000000000" pitchFamily="2" charset="2"/>
              <a:buChar char="Ø"/>
              <a:defRPr/>
            </a:lvl2pPr>
            <a:lvl3pPr marL="180975" indent="-180975">
              <a:buFont typeface="Wingdings" panose="05000000000000000000" pitchFamily="2" charset="2"/>
              <a:buChar char="Ø"/>
              <a:defRPr/>
            </a:lvl3pPr>
            <a:lvl4pPr marL="360000" indent="-180975">
              <a:buFont typeface="Wingdings" panose="05000000000000000000" pitchFamily="2" charset="2"/>
              <a:buChar char="Ø"/>
              <a:defRPr/>
            </a:lvl4pPr>
            <a:lvl5pPr marL="540000" indent="-180975">
              <a:buFont typeface="Wingdings" panose="05000000000000000000" pitchFamily="2" charset="2"/>
              <a:buChar char="Ø"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672523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US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29918920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ags" Target="../tags/tag2.xml"/><Relationship Id="rId5" Type="http://schemas.openxmlformats.org/officeDocument/2006/relationships/tags" Target="../tags/tag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323851" y="195419"/>
            <a:ext cx="6408449" cy="576105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US" noProof="0" dirty="0"/>
              <a:t>Click to add text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  <p:custDataLst>
              <p:tags r:id="rId5"/>
            </p:custDataLst>
          </p:nvPr>
        </p:nvSpPr>
        <p:spPr bwMode="gray">
          <a:xfrm>
            <a:off x="323850" y="915520"/>
            <a:ext cx="8496300" cy="3816817"/>
          </a:xfrm>
          <a:prstGeom prst="rect">
            <a:avLst/>
          </a:prstGeom>
        </p:spPr>
        <p:txBody>
          <a:bodyPr vert="horz" lIns="0" tIns="18000" rIns="0" bIns="0" rtlCol="0" anchor="t" anchorCtr="0">
            <a:noAutofit/>
          </a:bodyPr>
          <a:lstStyle/>
          <a:p>
            <a:pPr lvl="0"/>
            <a:r>
              <a:rPr lang="en-US" noProof="0" dirty="0"/>
              <a:t>Click to add text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  <a:p>
            <a:pPr lvl="5"/>
            <a:r>
              <a:rPr lang="en-US" noProof="0" dirty="0"/>
              <a:t>Sixth level</a:t>
            </a:r>
          </a:p>
          <a:p>
            <a:pPr lvl="6"/>
            <a:r>
              <a:rPr lang="en-US" noProof="0" dirty="0"/>
              <a:t>Seventh level</a:t>
            </a:r>
          </a:p>
          <a:p>
            <a:pPr lvl="6"/>
            <a:r>
              <a:rPr lang="en-US" noProof="0" dirty="0"/>
              <a:t>Eighth level</a:t>
            </a:r>
          </a:p>
          <a:p>
            <a:pPr lvl="8"/>
            <a:r>
              <a:rPr lang="en-US" noProof="0" dirty="0"/>
              <a:t>Ninth level</a:t>
            </a:r>
          </a:p>
        </p:txBody>
      </p:sp>
      <p:grpSp>
        <p:nvGrpSpPr>
          <p:cNvPr id="15" name="Gruppieren 14"/>
          <p:cNvGrpSpPr/>
          <p:nvPr/>
        </p:nvGrpSpPr>
        <p:grpSpPr bwMode="gray">
          <a:xfrm>
            <a:off x="323850" y="-315520"/>
            <a:ext cx="8496740" cy="216030"/>
            <a:chOff x="323850" y="-531550"/>
            <a:chExt cx="8496740" cy="432060"/>
          </a:xfrm>
        </p:grpSpPr>
        <p:cxnSp>
          <p:nvCxnSpPr>
            <p:cNvPr id="16" name="Gerade Verbindung 15"/>
            <p:cNvCxnSpPr/>
            <p:nvPr userDrawn="1"/>
          </p:nvCxnSpPr>
          <p:spPr bwMode="gray">
            <a:xfrm rot="5400000">
              <a:off x="10782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Gerade Verbindung 16"/>
            <p:cNvCxnSpPr/>
            <p:nvPr userDrawn="1"/>
          </p:nvCxnSpPr>
          <p:spPr bwMode="gray">
            <a:xfrm rot="5400000">
              <a:off x="140356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Gerade Verbindung 17"/>
            <p:cNvCxnSpPr/>
            <p:nvPr userDrawn="1"/>
          </p:nvCxnSpPr>
          <p:spPr bwMode="gray">
            <a:xfrm rot="5400000">
              <a:off x="154758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Gerade Verbindung 18"/>
            <p:cNvCxnSpPr/>
            <p:nvPr userDrawn="1"/>
          </p:nvCxnSpPr>
          <p:spPr bwMode="gray">
            <a:xfrm rot="5400000">
              <a:off x="284376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Gerade Verbindung 19"/>
            <p:cNvCxnSpPr/>
            <p:nvPr userDrawn="1"/>
          </p:nvCxnSpPr>
          <p:spPr bwMode="gray">
            <a:xfrm rot="5400000">
              <a:off x="298778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Gerade Verbindung 20"/>
            <p:cNvCxnSpPr/>
            <p:nvPr userDrawn="1"/>
          </p:nvCxnSpPr>
          <p:spPr bwMode="gray">
            <a:xfrm rot="5400000">
              <a:off x="428396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Gerade Verbindung 21"/>
            <p:cNvCxnSpPr/>
            <p:nvPr userDrawn="1"/>
          </p:nvCxnSpPr>
          <p:spPr bwMode="gray">
            <a:xfrm rot="5400000">
              <a:off x="442798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Gerade Verbindung 22"/>
            <p:cNvCxnSpPr/>
            <p:nvPr userDrawn="1"/>
          </p:nvCxnSpPr>
          <p:spPr bwMode="gray">
            <a:xfrm rot="5400000">
              <a:off x="572416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23"/>
            <p:cNvCxnSpPr/>
            <p:nvPr userDrawn="1"/>
          </p:nvCxnSpPr>
          <p:spPr bwMode="gray">
            <a:xfrm rot="5400000">
              <a:off x="586818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Gerade Verbindung 24"/>
            <p:cNvCxnSpPr/>
            <p:nvPr userDrawn="1"/>
          </p:nvCxnSpPr>
          <p:spPr bwMode="gray">
            <a:xfrm rot="5400000">
              <a:off x="716436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Gerade Verbindung 25"/>
            <p:cNvCxnSpPr/>
            <p:nvPr userDrawn="1"/>
          </p:nvCxnSpPr>
          <p:spPr bwMode="gray">
            <a:xfrm rot="5400000">
              <a:off x="730838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Gerade Verbindung 26"/>
            <p:cNvCxnSpPr/>
            <p:nvPr userDrawn="1"/>
          </p:nvCxnSpPr>
          <p:spPr bwMode="gray">
            <a:xfrm rot="5400000">
              <a:off x="860456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Gruppieren 27"/>
          <p:cNvGrpSpPr/>
          <p:nvPr/>
        </p:nvGrpSpPr>
        <p:grpSpPr bwMode="gray">
          <a:xfrm>
            <a:off x="323850" y="5236120"/>
            <a:ext cx="8496740" cy="216030"/>
            <a:chOff x="323850" y="-531550"/>
            <a:chExt cx="8496740" cy="432060"/>
          </a:xfrm>
        </p:grpSpPr>
        <p:cxnSp>
          <p:nvCxnSpPr>
            <p:cNvPr id="29" name="Gerade Verbindung 28"/>
            <p:cNvCxnSpPr/>
            <p:nvPr userDrawn="1"/>
          </p:nvCxnSpPr>
          <p:spPr bwMode="gray">
            <a:xfrm rot="5400000">
              <a:off x="10782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Gerade Verbindung 29"/>
            <p:cNvCxnSpPr/>
            <p:nvPr userDrawn="1"/>
          </p:nvCxnSpPr>
          <p:spPr bwMode="gray">
            <a:xfrm rot="5400000">
              <a:off x="140356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Gerade Verbindung 30"/>
            <p:cNvCxnSpPr/>
            <p:nvPr userDrawn="1"/>
          </p:nvCxnSpPr>
          <p:spPr bwMode="gray">
            <a:xfrm rot="5400000">
              <a:off x="154758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Gerade Verbindung 31"/>
            <p:cNvCxnSpPr/>
            <p:nvPr userDrawn="1"/>
          </p:nvCxnSpPr>
          <p:spPr bwMode="gray">
            <a:xfrm rot="5400000">
              <a:off x="284376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Gerade Verbindung 32"/>
            <p:cNvCxnSpPr/>
            <p:nvPr userDrawn="1"/>
          </p:nvCxnSpPr>
          <p:spPr bwMode="gray">
            <a:xfrm rot="5400000">
              <a:off x="298778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Gerade Verbindung 33"/>
            <p:cNvCxnSpPr/>
            <p:nvPr userDrawn="1"/>
          </p:nvCxnSpPr>
          <p:spPr bwMode="gray">
            <a:xfrm rot="5400000">
              <a:off x="428396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Gerade Verbindung 34"/>
            <p:cNvCxnSpPr/>
            <p:nvPr userDrawn="1"/>
          </p:nvCxnSpPr>
          <p:spPr bwMode="gray">
            <a:xfrm rot="5400000">
              <a:off x="442798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Gerade Verbindung 35"/>
            <p:cNvCxnSpPr/>
            <p:nvPr userDrawn="1"/>
          </p:nvCxnSpPr>
          <p:spPr bwMode="gray">
            <a:xfrm rot="5400000">
              <a:off x="572416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Gerade Verbindung 36"/>
            <p:cNvCxnSpPr/>
            <p:nvPr userDrawn="1"/>
          </p:nvCxnSpPr>
          <p:spPr bwMode="gray">
            <a:xfrm rot="5400000">
              <a:off x="586818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Gerade Verbindung 37"/>
            <p:cNvCxnSpPr/>
            <p:nvPr userDrawn="1"/>
          </p:nvCxnSpPr>
          <p:spPr bwMode="gray">
            <a:xfrm rot="5400000">
              <a:off x="716436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Gerade Verbindung 38"/>
            <p:cNvCxnSpPr/>
            <p:nvPr userDrawn="1"/>
          </p:nvCxnSpPr>
          <p:spPr bwMode="gray">
            <a:xfrm rot="5400000">
              <a:off x="730838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Gerade Verbindung 39"/>
            <p:cNvCxnSpPr/>
            <p:nvPr userDrawn="1"/>
          </p:nvCxnSpPr>
          <p:spPr bwMode="gray">
            <a:xfrm rot="5400000">
              <a:off x="860456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Gruppieren 7"/>
          <p:cNvGrpSpPr/>
          <p:nvPr/>
        </p:nvGrpSpPr>
        <p:grpSpPr bwMode="gray">
          <a:xfrm>
            <a:off x="9252650" y="771500"/>
            <a:ext cx="216030" cy="4176580"/>
            <a:chOff x="9252650" y="771500"/>
            <a:chExt cx="216030" cy="4176580"/>
          </a:xfrm>
        </p:grpSpPr>
        <p:cxnSp>
          <p:nvCxnSpPr>
            <p:cNvPr id="48" name="Gerade Verbindung 47"/>
            <p:cNvCxnSpPr/>
            <p:nvPr userDrawn="1"/>
          </p:nvCxnSpPr>
          <p:spPr bwMode="gray">
            <a:xfrm>
              <a:off x="9252650" y="987530"/>
              <a:ext cx="21603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Gerade Verbindung 48"/>
            <p:cNvCxnSpPr/>
            <p:nvPr userDrawn="1"/>
          </p:nvCxnSpPr>
          <p:spPr bwMode="gray">
            <a:xfrm>
              <a:off x="9252650" y="771500"/>
              <a:ext cx="21603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Gerade Verbindung 49"/>
            <p:cNvCxnSpPr/>
            <p:nvPr userDrawn="1"/>
          </p:nvCxnSpPr>
          <p:spPr bwMode="gray">
            <a:xfrm>
              <a:off x="9252650" y="4948080"/>
              <a:ext cx="21603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Gerade Verbindung 50"/>
            <p:cNvCxnSpPr/>
            <p:nvPr userDrawn="1"/>
          </p:nvCxnSpPr>
          <p:spPr bwMode="gray">
            <a:xfrm>
              <a:off x="9252650" y="4804060"/>
              <a:ext cx="21603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Gerade Verbindung 51"/>
            <p:cNvCxnSpPr/>
            <p:nvPr userDrawn="1"/>
          </p:nvCxnSpPr>
          <p:spPr bwMode="gray">
            <a:xfrm>
              <a:off x="9252650" y="4155970"/>
              <a:ext cx="21603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Gerade Verbindung 52"/>
            <p:cNvCxnSpPr/>
            <p:nvPr userDrawn="1"/>
          </p:nvCxnSpPr>
          <p:spPr bwMode="gray">
            <a:xfrm>
              <a:off x="9252650" y="4011950"/>
              <a:ext cx="21603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Gerade Verbindung 53"/>
            <p:cNvCxnSpPr/>
            <p:nvPr userDrawn="1"/>
          </p:nvCxnSpPr>
          <p:spPr bwMode="gray">
            <a:xfrm>
              <a:off x="9252650" y="3363860"/>
              <a:ext cx="21603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Gerade Verbindung 54"/>
            <p:cNvCxnSpPr/>
            <p:nvPr userDrawn="1"/>
          </p:nvCxnSpPr>
          <p:spPr bwMode="gray">
            <a:xfrm>
              <a:off x="9252650" y="3219840"/>
              <a:ext cx="21603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Gerade Verbindung 55"/>
            <p:cNvCxnSpPr/>
            <p:nvPr userDrawn="1"/>
          </p:nvCxnSpPr>
          <p:spPr bwMode="gray">
            <a:xfrm>
              <a:off x="9252650" y="2571750"/>
              <a:ext cx="21603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Gerade Verbindung 56"/>
            <p:cNvCxnSpPr/>
            <p:nvPr userDrawn="1"/>
          </p:nvCxnSpPr>
          <p:spPr bwMode="gray">
            <a:xfrm>
              <a:off x="9252650" y="2427730"/>
              <a:ext cx="21603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Gerade Verbindung 57"/>
            <p:cNvCxnSpPr/>
            <p:nvPr userDrawn="1"/>
          </p:nvCxnSpPr>
          <p:spPr bwMode="gray">
            <a:xfrm>
              <a:off x="9252650" y="1779640"/>
              <a:ext cx="21603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Gerade Verbindung 58"/>
            <p:cNvCxnSpPr/>
            <p:nvPr userDrawn="1"/>
          </p:nvCxnSpPr>
          <p:spPr bwMode="gray">
            <a:xfrm>
              <a:off x="9252650" y="1635620"/>
              <a:ext cx="21603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Gerade Verbindung 59"/>
            <p:cNvCxnSpPr/>
            <p:nvPr userDrawn="1"/>
          </p:nvCxnSpPr>
          <p:spPr bwMode="gray">
            <a:xfrm>
              <a:off x="9252650" y="4732050"/>
              <a:ext cx="21603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VCT_Marker_ID_4" hidden="1"/>
          <p:cNvSpPr/>
          <p:nvPr>
            <p:custDataLst>
              <p:tags r:id="rId6"/>
            </p:custDataLst>
          </p:nvPr>
        </p:nvSpPr>
        <p:spPr bwMode="gray">
          <a:xfrm>
            <a:off x="1270000" y="127000"/>
            <a:ext cx="127000" cy="127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indent="0" algn="ctr">
              <a:buFont typeface="Courier New" pitchFamily="49" charset="0"/>
              <a:buNone/>
            </a:pPr>
            <a:endParaRPr lang="en-US" sz="1600" dirty="0">
              <a:solidFill>
                <a:schemeClr val="tx1"/>
              </a:solidFill>
              <a:latin typeface="Arial" pitchFamily="34" charset="0"/>
            </a:endParaRPr>
          </a:p>
        </p:txBody>
      </p:sp>
      <p:grpSp>
        <p:nvGrpSpPr>
          <p:cNvPr id="64" name="Gruppieren 63"/>
          <p:cNvGrpSpPr/>
          <p:nvPr/>
        </p:nvGrpSpPr>
        <p:grpSpPr bwMode="gray">
          <a:xfrm>
            <a:off x="-324680" y="771500"/>
            <a:ext cx="216030" cy="4176580"/>
            <a:chOff x="9252650" y="771500"/>
            <a:chExt cx="216030" cy="4176580"/>
          </a:xfrm>
        </p:grpSpPr>
        <p:cxnSp>
          <p:nvCxnSpPr>
            <p:cNvPr id="65" name="Gerade Verbindung 64"/>
            <p:cNvCxnSpPr/>
            <p:nvPr userDrawn="1"/>
          </p:nvCxnSpPr>
          <p:spPr bwMode="gray">
            <a:xfrm>
              <a:off x="9252650" y="987530"/>
              <a:ext cx="21603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Gerade Verbindung 66"/>
            <p:cNvCxnSpPr/>
            <p:nvPr userDrawn="1"/>
          </p:nvCxnSpPr>
          <p:spPr bwMode="gray">
            <a:xfrm>
              <a:off x="9252650" y="771500"/>
              <a:ext cx="21603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Gerade Verbindung 67"/>
            <p:cNvCxnSpPr/>
            <p:nvPr userDrawn="1"/>
          </p:nvCxnSpPr>
          <p:spPr bwMode="gray">
            <a:xfrm>
              <a:off x="9252650" y="4948080"/>
              <a:ext cx="21603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Gerade Verbindung 68"/>
            <p:cNvCxnSpPr/>
            <p:nvPr userDrawn="1"/>
          </p:nvCxnSpPr>
          <p:spPr bwMode="gray">
            <a:xfrm>
              <a:off x="9252650" y="4804060"/>
              <a:ext cx="21603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Gerade Verbindung 69"/>
            <p:cNvCxnSpPr/>
            <p:nvPr userDrawn="1"/>
          </p:nvCxnSpPr>
          <p:spPr bwMode="gray">
            <a:xfrm>
              <a:off x="9252650" y="4155970"/>
              <a:ext cx="21603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Gerade Verbindung 70"/>
            <p:cNvCxnSpPr/>
            <p:nvPr userDrawn="1"/>
          </p:nvCxnSpPr>
          <p:spPr bwMode="gray">
            <a:xfrm>
              <a:off x="9252650" y="4011950"/>
              <a:ext cx="21603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Gerade Verbindung 71"/>
            <p:cNvCxnSpPr/>
            <p:nvPr userDrawn="1"/>
          </p:nvCxnSpPr>
          <p:spPr bwMode="gray">
            <a:xfrm>
              <a:off x="9252650" y="3363860"/>
              <a:ext cx="21603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Gerade Verbindung 72"/>
            <p:cNvCxnSpPr/>
            <p:nvPr userDrawn="1"/>
          </p:nvCxnSpPr>
          <p:spPr bwMode="gray">
            <a:xfrm>
              <a:off x="9252650" y="3219840"/>
              <a:ext cx="21603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Gerade Verbindung 73"/>
            <p:cNvCxnSpPr/>
            <p:nvPr userDrawn="1"/>
          </p:nvCxnSpPr>
          <p:spPr bwMode="gray">
            <a:xfrm>
              <a:off x="9252650" y="2571750"/>
              <a:ext cx="21603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Gerade Verbindung 74"/>
            <p:cNvCxnSpPr/>
            <p:nvPr userDrawn="1"/>
          </p:nvCxnSpPr>
          <p:spPr bwMode="gray">
            <a:xfrm>
              <a:off x="9252650" y="2427730"/>
              <a:ext cx="21603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Gerade Verbindung 75"/>
            <p:cNvCxnSpPr/>
            <p:nvPr userDrawn="1"/>
          </p:nvCxnSpPr>
          <p:spPr bwMode="gray">
            <a:xfrm>
              <a:off x="9252650" y="1779640"/>
              <a:ext cx="21603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Gerade Verbindung 76"/>
            <p:cNvCxnSpPr/>
            <p:nvPr userDrawn="1"/>
          </p:nvCxnSpPr>
          <p:spPr bwMode="gray">
            <a:xfrm>
              <a:off x="9252650" y="1635620"/>
              <a:ext cx="21603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Gerade Verbindung 77"/>
            <p:cNvCxnSpPr/>
            <p:nvPr userDrawn="1"/>
          </p:nvCxnSpPr>
          <p:spPr bwMode="gray">
            <a:xfrm>
              <a:off x="9252650" y="4732050"/>
              <a:ext cx="21603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04E4DD-FEC8-482A-9A82-62E1986CE2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71338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9" r:id="rId2"/>
    <p:sldLayoutId id="2147483654" r:id="rId3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2000" kern="1200">
          <a:solidFill>
            <a:schemeClr val="tx1"/>
          </a:solidFill>
          <a:latin typeface="Arial" pitchFamily="34" charset="0"/>
          <a:ea typeface="+mj-ea"/>
          <a:cs typeface="+mj-cs"/>
        </a:defRPr>
      </a:lvl1pPr>
    </p:titleStyle>
    <p:bodyStyle>
      <a:lvl1pPr marL="0" marR="0" indent="0" algn="l" defTabSz="914400" rtl="0" eaLnBrk="1" fontAlgn="auto" latinLnBrk="0" hangingPunct="1">
        <a:lnSpc>
          <a:spcPct val="100000"/>
        </a:lnSpc>
        <a:spcBef>
          <a:spcPts val="600"/>
        </a:spcBef>
        <a:spcAft>
          <a:spcPts val="0"/>
        </a:spcAft>
        <a:buClrTx/>
        <a:buSzTx/>
        <a:buFont typeface="Arial" pitchFamily="34" charset="0"/>
        <a:buNone/>
        <a:tabLst/>
        <a:defRPr sz="1800" kern="1200">
          <a:solidFill>
            <a:srgbClr val="FF0000"/>
          </a:solidFill>
          <a:latin typeface="Arial" pitchFamily="34" charset="0"/>
          <a:ea typeface="+mn-ea"/>
          <a:cs typeface="Arial" pitchFamily="34" charset="0"/>
        </a:defRPr>
      </a:lvl1pPr>
      <a:lvl2pPr marL="0" marR="0" indent="0" algn="l" defTabSz="914400" rtl="0" eaLnBrk="1" fontAlgn="auto" latinLnBrk="0" hangingPunct="1">
        <a:lnSpc>
          <a:spcPct val="100000"/>
        </a:lnSpc>
        <a:spcBef>
          <a:spcPts val="600"/>
        </a:spcBef>
        <a:spcAft>
          <a:spcPts val="0"/>
        </a:spcAft>
        <a:buClrTx/>
        <a:buSzTx/>
        <a:buFont typeface="Arial" pitchFamily="34" charset="0"/>
        <a:buNone/>
        <a:tabLst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80975" marR="0" indent="-180975" algn="l" defTabSz="914400" rtl="0" eaLnBrk="1" fontAlgn="auto" latinLnBrk="0" hangingPunct="1">
        <a:lnSpc>
          <a:spcPct val="100000"/>
        </a:lnSpc>
        <a:spcBef>
          <a:spcPts val="300"/>
        </a:spcBef>
        <a:spcAft>
          <a:spcPts val="0"/>
        </a:spcAft>
        <a:buClrTx/>
        <a:buSzTx/>
        <a:buFont typeface="Arial" pitchFamily="34" charset="0"/>
        <a:buChar char="•"/>
        <a:tabLst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360000" marR="0" indent="-180975" algn="l" defTabSz="914400" rtl="0" eaLnBrk="1" fontAlgn="auto" latinLnBrk="0" hangingPunct="1">
        <a:lnSpc>
          <a:spcPct val="100000"/>
        </a:lnSpc>
        <a:spcBef>
          <a:spcPts val="300"/>
        </a:spcBef>
        <a:spcAft>
          <a:spcPts val="0"/>
        </a:spcAft>
        <a:buClrTx/>
        <a:buSzTx/>
        <a:buFont typeface="Arial" pitchFamily="34" charset="0"/>
        <a:buChar char="•"/>
        <a:tabLst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540000" marR="0" indent="-180975" algn="l" defTabSz="914400" rtl="0" eaLnBrk="1" fontAlgn="auto" latinLnBrk="0" hangingPunct="1">
        <a:lnSpc>
          <a:spcPct val="100000"/>
        </a:lnSpc>
        <a:spcBef>
          <a:spcPts val="300"/>
        </a:spcBef>
        <a:spcAft>
          <a:spcPts val="0"/>
        </a:spcAft>
        <a:buClrTx/>
        <a:buSzTx/>
        <a:buFont typeface="Arial" pitchFamily="34" charset="0"/>
        <a:buChar char="•"/>
        <a:tabLst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540000" marR="0" indent="-180975" algn="l" defTabSz="914400" rtl="0" eaLnBrk="1" fontAlgn="auto" latinLnBrk="0" hangingPunct="1">
        <a:lnSpc>
          <a:spcPct val="100000"/>
        </a:lnSpc>
        <a:spcBef>
          <a:spcPts val="300"/>
        </a:spcBef>
        <a:spcAft>
          <a:spcPts val="0"/>
        </a:spcAft>
        <a:buClrTx/>
        <a:buSzTx/>
        <a:buFont typeface="Arial" pitchFamily="34" charset="0"/>
        <a:buChar char="•"/>
        <a:tabLst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6pPr>
      <a:lvl7pPr marL="540000" marR="0" indent="-180975" algn="l" defTabSz="914400" rtl="0" eaLnBrk="1" fontAlgn="auto" latinLnBrk="0" hangingPunct="1">
        <a:lnSpc>
          <a:spcPct val="100000"/>
        </a:lnSpc>
        <a:spcBef>
          <a:spcPts val="300"/>
        </a:spcBef>
        <a:spcAft>
          <a:spcPts val="0"/>
        </a:spcAft>
        <a:buClrTx/>
        <a:buSzTx/>
        <a:buFont typeface="Arial" pitchFamily="34" charset="0"/>
        <a:buChar char="•"/>
        <a:tabLst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7pPr>
      <a:lvl8pPr marL="540000" indent="-180000" algn="l" defTabSz="914400" rtl="0" eaLnBrk="1" latinLnBrk="0" hangingPunct="1">
        <a:spcBef>
          <a:spcPts val="300"/>
        </a:spcBef>
        <a:spcAft>
          <a:spcPts val="0"/>
        </a:spcAft>
        <a:buFont typeface="Arial" pitchFamily="34" charset="0"/>
        <a:buChar char="•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8pPr>
      <a:lvl9pPr marL="540000" marR="0" indent="-180975" algn="l" defTabSz="914400" rtl="0" eaLnBrk="1" fontAlgn="auto" latinLnBrk="0" hangingPunct="1">
        <a:lnSpc>
          <a:spcPct val="100000"/>
        </a:lnSpc>
        <a:spcBef>
          <a:spcPts val="300"/>
        </a:spcBef>
        <a:spcAft>
          <a:spcPts val="0"/>
        </a:spcAft>
        <a:buClrTx/>
        <a:buSzTx/>
        <a:buFont typeface="Arial" pitchFamily="34" charset="0"/>
        <a:buChar char="•"/>
        <a:tabLst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9.xml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chart" Target="../charts/chart10.xml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7" Type="http://schemas.openxmlformats.org/officeDocument/2006/relationships/chart" Target="../charts/chart15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14.xml"/><Relationship Id="rId5" Type="http://schemas.openxmlformats.org/officeDocument/2006/relationships/chart" Target="../charts/chart13.xml"/><Relationship Id="rId4" Type="http://schemas.openxmlformats.org/officeDocument/2006/relationships/chart" Target="../charts/char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6.xml"/><Relationship Id="rId7" Type="http://schemas.openxmlformats.org/officeDocument/2006/relationships/chart" Target="../charts/chart20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19.xml"/><Relationship Id="rId5" Type="http://schemas.openxmlformats.org/officeDocument/2006/relationships/chart" Target="../charts/chart18.xml"/><Relationship Id="rId4" Type="http://schemas.openxmlformats.org/officeDocument/2006/relationships/chart" Target="../charts/chart1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1.xml"/><Relationship Id="rId7" Type="http://schemas.openxmlformats.org/officeDocument/2006/relationships/chart" Target="../charts/chart25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24.xml"/><Relationship Id="rId5" Type="http://schemas.openxmlformats.org/officeDocument/2006/relationships/chart" Target="../charts/chart23.xml"/><Relationship Id="rId4" Type="http://schemas.openxmlformats.org/officeDocument/2006/relationships/chart" Target="../charts/chart2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6.xml"/><Relationship Id="rId7" Type="http://schemas.openxmlformats.org/officeDocument/2006/relationships/chart" Target="../charts/chart30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29.xml"/><Relationship Id="rId5" Type="http://schemas.openxmlformats.org/officeDocument/2006/relationships/chart" Target="../charts/chart28.xml"/><Relationship Id="rId4" Type="http://schemas.openxmlformats.org/officeDocument/2006/relationships/chart" Target="../charts/chart2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chart" Target="../charts/chart3.xml"/><Relationship Id="rId3" Type="http://schemas.openxmlformats.org/officeDocument/2006/relationships/image" Target="../media/image4.png"/><Relationship Id="rId7" Type="http://schemas.openxmlformats.org/officeDocument/2006/relationships/image" Target="../media/image6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chart" Target="../charts/chart2.xml"/><Relationship Id="rId4" Type="http://schemas.openxmlformats.org/officeDocument/2006/relationships/chart" Target="../charts/char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jpe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7" Type="http://schemas.openxmlformats.org/officeDocument/2006/relationships/chart" Target="../charts/chart8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7.xml"/><Relationship Id="rId5" Type="http://schemas.openxmlformats.org/officeDocument/2006/relationships/chart" Target="../charts/chart6.xml"/><Relationship Id="rId4" Type="http://schemas.openxmlformats.org/officeDocument/2006/relationships/chart" Target="../charts/char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51520" y="4227934"/>
            <a:ext cx="4032448" cy="64807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spcBef>
                <a:spcPts val="300"/>
              </a:spcBef>
            </a:pPr>
            <a:r>
              <a:rPr lang="tr-TR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Sürücüsüz (Otonom) Arabalar</a:t>
            </a:r>
          </a:p>
          <a:p>
            <a:pPr>
              <a:spcBef>
                <a:spcPts val="300"/>
              </a:spcBef>
            </a:pPr>
            <a:r>
              <a:rPr lang="tr-TR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Algı Araştırması Sonuçları</a:t>
            </a:r>
            <a:endParaRPr lang="en-US" sz="2000" b="1" dirty="0" err="1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2915816" y="411510"/>
            <a:ext cx="5472608" cy="158417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>
              <a:spcBef>
                <a:spcPts val="300"/>
              </a:spcBef>
            </a:pPr>
            <a:r>
              <a:rPr lang="tr-TR" sz="2400" b="1" dirty="0" err="1">
                <a:latin typeface="Arial" pitchFamily="34" charset="0"/>
                <a:cs typeface="Arial" pitchFamily="34" charset="0"/>
              </a:rPr>
              <a:t>Digital</a:t>
            </a:r>
            <a:r>
              <a:rPr lang="tr-TR" sz="2400" b="1" dirty="0">
                <a:latin typeface="Arial" pitchFamily="34" charset="0"/>
                <a:cs typeface="Arial" pitchFamily="34" charset="0"/>
              </a:rPr>
              <a:t> Age</a:t>
            </a:r>
          </a:p>
          <a:p>
            <a:pPr algn="r">
              <a:spcBef>
                <a:spcPts val="300"/>
              </a:spcBef>
            </a:pPr>
            <a:r>
              <a:rPr lang="tr-TR" sz="2400" dirty="0">
                <a:latin typeface="Arial" pitchFamily="34" charset="0"/>
                <a:cs typeface="Arial" pitchFamily="34" charset="0"/>
              </a:rPr>
              <a:t>Peter </a:t>
            </a:r>
            <a:r>
              <a:rPr lang="tr-TR" sz="2400" dirty="0" err="1">
                <a:latin typeface="Arial" pitchFamily="34" charset="0"/>
                <a:cs typeface="Arial" pitchFamily="34" charset="0"/>
              </a:rPr>
              <a:t>Pan</a:t>
            </a:r>
            <a:r>
              <a:rPr lang="tr-TR" sz="2400" dirty="0">
                <a:latin typeface="Arial" pitchFamily="34" charset="0"/>
                <a:cs typeface="Arial" pitchFamily="34" charset="0"/>
              </a:rPr>
              <a:t> Kuşağı Araştırması</a:t>
            </a:r>
            <a:endParaRPr lang="en-US" sz="2400" dirty="0" err="1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52464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7504" y="2899627"/>
            <a:ext cx="1247586" cy="288032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>
              <a:spcBef>
                <a:spcPts val="300"/>
              </a:spcBef>
            </a:pPr>
            <a:r>
              <a:rPr lang="tr-TR" sz="1200" dirty="0">
                <a:latin typeface="Arial" pitchFamily="34" charset="0"/>
                <a:cs typeface="Arial" pitchFamily="34" charset="0"/>
              </a:rPr>
              <a:t>Çalışanlar</a:t>
            </a:r>
            <a:endParaRPr lang="en-US" sz="1200" dirty="0" err="1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Picture 6" descr="C:\Users\zafern\Downloads\people (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7883" y="1671742"/>
            <a:ext cx="828000" cy="82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835696" y="2827619"/>
            <a:ext cx="504056" cy="432048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>
              <a:spcBef>
                <a:spcPts val="300"/>
              </a:spcBef>
            </a:pPr>
            <a:r>
              <a:rPr lang="tr-TR" sz="1600" dirty="0">
                <a:latin typeface="Arial" pitchFamily="34" charset="0"/>
                <a:cs typeface="Arial" pitchFamily="34" charset="0"/>
              </a:rPr>
              <a:t>%89</a:t>
            </a:r>
            <a:endParaRPr lang="en-US" sz="1600" dirty="0" err="1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259632" y="2827619"/>
            <a:ext cx="504056" cy="432048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>
              <a:spcBef>
                <a:spcPts val="300"/>
              </a:spcBef>
            </a:pPr>
            <a:r>
              <a:rPr lang="tr-TR" sz="1600" dirty="0">
                <a:latin typeface="Arial" pitchFamily="34" charset="0"/>
                <a:cs typeface="Arial" pitchFamily="34" charset="0"/>
              </a:rPr>
              <a:t>%62</a:t>
            </a:r>
            <a:endParaRPr lang="en-US" sz="1600" dirty="0" err="1"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7504" y="3367587"/>
            <a:ext cx="1247586" cy="288032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>
              <a:spcBef>
                <a:spcPts val="300"/>
              </a:spcBef>
            </a:pPr>
            <a:r>
              <a:rPr lang="tr-TR" sz="1200" dirty="0">
                <a:latin typeface="Arial" pitchFamily="34" charset="0"/>
                <a:cs typeface="Arial" pitchFamily="34" charset="0"/>
              </a:rPr>
              <a:t>Çalışmayanlar</a:t>
            </a:r>
            <a:endParaRPr lang="en-US" sz="1200" dirty="0" err="1"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835696" y="3295579"/>
            <a:ext cx="504056" cy="432048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>
              <a:spcBef>
                <a:spcPts val="300"/>
              </a:spcBef>
            </a:pPr>
            <a:r>
              <a:rPr lang="tr-TR" sz="1600" dirty="0">
                <a:latin typeface="Arial" pitchFamily="34" charset="0"/>
                <a:cs typeface="Arial" pitchFamily="34" charset="0"/>
              </a:rPr>
              <a:t>%11</a:t>
            </a:r>
            <a:endParaRPr lang="en-US" sz="1600" dirty="0" err="1"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259632" y="3295579"/>
            <a:ext cx="504056" cy="432048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>
              <a:spcBef>
                <a:spcPts val="300"/>
              </a:spcBef>
            </a:pPr>
            <a:r>
              <a:rPr lang="tr-TR" sz="1600" dirty="0">
                <a:latin typeface="Arial" pitchFamily="34" charset="0"/>
                <a:cs typeface="Arial" pitchFamily="34" charset="0"/>
              </a:rPr>
              <a:t>%22</a:t>
            </a:r>
            <a:endParaRPr lang="en-US" sz="1600" dirty="0" err="1"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07504" y="3867894"/>
            <a:ext cx="1247586" cy="288032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>
              <a:spcBef>
                <a:spcPts val="300"/>
              </a:spcBef>
            </a:pPr>
            <a:r>
              <a:rPr lang="tr-TR" sz="1200" dirty="0">
                <a:latin typeface="Arial" pitchFamily="34" charset="0"/>
                <a:cs typeface="Arial" pitchFamily="34" charset="0"/>
              </a:rPr>
              <a:t>Ev Kadını</a:t>
            </a:r>
            <a:endParaRPr lang="en-US" sz="1200" dirty="0" err="1"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835696" y="3795886"/>
            <a:ext cx="504056" cy="432048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>
              <a:spcBef>
                <a:spcPts val="300"/>
              </a:spcBef>
            </a:pPr>
            <a:r>
              <a:rPr lang="tr-TR" sz="1600" dirty="0">
                <a:latin typeface="Arial" pitchFamily="34" charset="0"/>
                <a:cs typeface="Arial" pitchFamily="34" charset="0"/>
              </a:rPr>
              <a:t>-</a:t>
            </a:r>
            <a:endParaRPr lang="en-US" sz="1600" dirty="0" err="1"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259632" y="3795886"/>
            <a:ext cx="504056" cy="432048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>
              <a:spcBef>
                <a:spcPts val="300"/>
              </a:spcBef>
            </a:pPr>
            <a:r>
              <a:rPr lang="tr-TR" sz="1600" dirty="0">
                <a:latin typeface="Arial" pitchFamily="34" charset="0"/>
                <a:cs typeface="Arial" pitchFamily="34" charset="0"/>
              </a:rPr>
              <a:t>%16</a:t>
            </a:r>
            <a:endParaRPr lang="en-US" sz="1600" dirty="0" err="1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 rot="19570910">
            <a:off x="50056" y="2087236"/>
            <a:ext cx="1270379" cy="21602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spcBef>
                <a:spcPts val="300"/>
              </a:spcBef>
            </a:pPr>
            <a:r>
              <a:rPr lang="tr-TR" sz="1200" b="1" dirty="0">
                <a:latin typeface="Arial" pitchFamily="34" charset="0"/>
                <a:cs typeface="Arial" pitchFamily="34" charset="0"/>
              </a:rPr>
              <a:t>Çalışma Durumu</a:t>
            </a:r>
            <a:endParaRPr lang="en-US" sz="1200" b="1" dirty="0" err="1"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 rot="19570910">
            <a:off x="3387468" y="2087237"/>
            <a:ext cx="1270379" cy="21602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spcBef>
                <a:spcPts val="300"/>
              </a:spcBef>
            </a:pPr>
            <a:r>
              <a:rPr lang="tr-TR" sz="1200" b="1" dirty="0">
                <a:latin typeface="Arial" pitchFamily="34" charset="0"/>
                <a:cs typeface="Arial" pitchFamily="34" charset="0"/>
              </a:rPr>
              <a:t>Birikim Durumu</a:t>
            </a:r>
            <a:endParaRPr lang="en-US" sz="1200" b="1" dirty="0" err="1">
              <a:latin typeface="Arial" pitchFamily="34" charset="0"/>
              <a:cs typeface="Arial" pitchFamily="34" charset="0"/>
            </a:endParaRPr>
          </a:p>
        </p:txBody>
      </p:sp>
      <p:pic>
        <p:nvPicPr>
          <p:cNvPr id="21" name="Picture 6" descr="C:\Users\zafern\Downloads\people (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671742"/>
            <a:ext cx="828000" cy="82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2" name="Inhaltsplatzhalter 1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37335030"/>
              </p:ext>
            </p:extLst>
          </p:nvPr>
        </p:nvGraphicFramePr>
        <p:xfrm>
          <a:off x="4283079" y="2774340"/>
          <a:ext cx="1873097" cy="19576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23" name="Table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57055332"/>
              </p:ext>
            </p:extLst>
          </p:nvPr>
        </p:nvGraphicFramePr>
        <p:xfrm>
          <a:off x="2360947" y="2787774"/>
          <a:ext cx="2172748" cy="1884474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2172748">
                  <a:extLst>
                    <a:ext uri="{9D8B030D-6E8A-4147-A177-3AD203B41FA5}">
                      <a16:colId xmlns:a16="http://schemas.microsoft.com/office/drawing/2014/main" val="4123085182"/>
                    </a:ext>
                  </a:extLst>
                </a:gridCol>
              </a:tblGrid>
              <a:tr h="209386">
                <a:tc>
                  <a:txBody>
                    <a:bodyPr/>
                    <a:lstStyle/>
                    <a:p>
                      <a:pPr algn="r" fontAlgn="ctr"/>
                      <a:r>
                        <a:rPr lang="en-US" sz="800" b="1" u="none" strike="noStrike" dirty="0" err="1">
                          <a:effectLst/>
                        </a:rPr>
                        <a:t>Bankada</a:t>
                      </a:r>
                      <a:r>
                        <a:rPr lang="en-US" sz="800" b="1" u="none" strike="noStrike" dirty="0">
                          <a:effectLst/>
                        </a:rPr>
                        <a:t> TL </a:t>
                      </a:r>
                      <a:r>
                        <a:rPr lang="en-US" sz="800" b="1" u="none" strike="noStrike" dirty="0" err="1">
                          <a:effectLst/>
                        </a:rPr>
                        <a:t>mevduat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081026243"/>
                  </a:ext>
                </a:extLst>
              </a:tr>
              <a:tr h="209386">
                <a:tc>
                  <a:txBody>
                    <a:bodyPr/>
                    <a:lstStyle/>
                    <a:p>
                      <a:pPr algn="r" fontAlgn="ctr"/>
                      <a:r>
                        <a:rPr lang="en-US" sz="800" b="1" u="none" strike="noStrike" dirty="0" err="1">
                          <a:effectLst/>
                        </a:rPr>
                        <a:t>Altın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332124710"/>
                  </a:ext>
                </a:extLst>
              </a:tr>
              <a:tr h="209386">
                <a:tc>
                  <a:txBody>
                    <a:bodyPr/>
                    <a:lstStyle/>
                    <a:p>
                      <a:pPr algn="r" fontAlgn="ctr"/>
                      <a:r>
                        <a:rPr lang="en-US" sz="800" b="1" u="none" strike="noStrike" dirty="0" err="1">
                          <a:effectLst/>
                        </a:rPr>
                        <a:t>Döviz</a:t>
                      </a:r>
                      <a:r>
                        <a:rPr lang="en-US" sz="800" b="1" u="none" strike="noStrike" dirty="0">
                          <a:effectLst/>
                        </a:rPr>
                        <a:t> (</a:t>
                      </a:r>
                      <a:r>
                        <a:rPr lang="en-US" sz="800" b="1" u="none" strike="noStrike" dirty="0" err="1">
                          <a:effectLst/>
                        </a:rPr>
                        <a:t>Amerikan</a:t>
                      </a:r>
                      <a:r>
                        <a:rPr lang="en-US" sz="800" b="1" u="none" strike="noStrike" dirty="0">
                          <a:effectLst/>
                        </a:rPr>
                        <a:t> </a:t>
                      </a:r>
                      <a:r>
                        <a:rPr lang="en-US" sz="800" b="1" u="none" strike="noStrike" dirty="0" err="1">
                          <a:effectLst/>
                        </a:rPr>
                        <a:t>Doları</a:t>
                      </a:r>
                      <a:r>
                        <a:rPr lang="en-US" sz="800" b="1" u="none" strike="noStrike" dirty="0">
                          <a:effectLst/>
                        </a:rPr>
                        <a:t>, EURO vb.)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658799243"/>
                  </a:ext>
                </a:extLst>
              </a:tr>
              <a:tr h="209386">
                <a:tc>
                  <a:txBody>
                    <a:bodyPr/>
                    <a:lstStyle/>
                    <a:p>
                      <a:pPr algn="r" fontAlgn="ctr"/>
                      <a:r>
                        <a:rPr lang="en-US" sz="800" b="1" u="none" strike="noStrike" dirty="0">
                          <a:effectLst/>
                        </a:rPr>
                        <a:t>BES (</a:t>
                      </a:r>
                      <a:r>
                        <a:rPr lang="en-US" sz="800" b="1" u="none" strike="noStrike" dirty="0" err="1">
                          <a:effectLst/>
                        </a:rPr>
                        <a:t>Bireysel</a:t>
                      </a:r>
                      <a:r>
                        <a:rPr lang="en-US" sz="800" b="1" u="none" strike="noStrike" dirty="0">
                          <a:effectLst/>
                        </a:rPr>
                        <a:t> </a:t>
                      </a:r>
                      <a:r>
                        <a:rPr lang="en-US" sz="800" b="1" u="none" strike="noStrike" dirty="0" err="1">
                          <a:effectLst/>
                        </a:rPr>
                        <a:t>emeklilik</a:t>
                      </a:r>
                      <a:r>
                        <a:rPr lang="en-US" sz="800" b="1" u="none" strike="noStrike" dirty="0">
                          <a:effectLst/>
                        </a:rPr>
                        <a:t> </a:t>
                      </a:r>
                      <a:r>
                        <a:rPr lang="en-US" sz="800" b="1" u="none" strike="noStrike" dirty="0" err="1">
                          <a:effectLst/>
                        </a:rPr>
                        <a:t>sistemi</a:t>
                      </a:r>
                      <a:r>
                        <a:rPr lang="en-US" sz="800" b="1" u="none" strike="noStrike" dirty="0">
                          <a:effectLst/>
                        </a:rPr>
                        <a:t>)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159337366"/>
                  </a:ext>
                </a:extLst>
              </a:tr>
              <a:tr h="209386">
                <a:tc>
                  <a:txBody>
                    <a:bodyPr/>
                    <a:lstStyle/>
                    <a:p>
                      <a:pPr algn="r" fontAlgn="ctr"/>
                      <a:r>
                        <a:rPr lang="en-US" sz="800" b="1" u="none" strike="noStrike" dirty="0" err="1">
                          <a:effectLst/>
                        </a:rPr>
                        <a:t>Emlak</a:t>
                      </a:r>
                      <a:r>
                        <a:rPr lang="en-US" sz="800" b="1" u="none" strike="noStrike" dirty="0">
                          <a:effectLst/>
                        </a:rPr>
                        <a:t> </a:t>
                      </a:r>
                      <a:r>
                        <a:rPr lang="en-US" sz="800" b="1" u="none" strike="noStrike" dirty="0" err="1">
                          <a:effectLst/>
                        </a:rPr>
                        <a:t>gayrimenkul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784263367"/>
                  </a:ext>
                </a:extLst>
              </a:tr>
              <a:tr h="209386">
                <a:tc>
                  <a:txBody>
                    <a:bodyPr/>
                    <a:lstStyle/>
                    <a:p>
                      <a:pPr algn="r" fontAlgn="ctr"/>
                      <a:r>
                        <a:rPr lang="en-US" sz="800" b="1" u="none" strike="noStrike" dirty="0" err="1">
                          <a:effectLst/>
                        </a:rPr>
                        <a:t>Yatırım</a:t>
                      </a:r>
                      <a:r>
                        <a:rPr lang="en-US" sz="800" b="1" u="none" strike="noStrike" dirty="0">
                          <a:effectLst/>
                        </a:rPr>
                        <a:t> </a:t>
                      </a:r>
                      <a:r>
                        <a:rPr lang="en-US" sz="800" b="1" u="none" strike="noStrike" dirty="0" err="1">
                          <a:effectLst/>
                        </a:rPr>
                        <a:t>fonları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457531316"/>
                  </a:ext>
                </a:extLst>
              </a:tr>
              <a:tr h="209386">
                <a:tc>
                  <a:txBody>
                    <a:bodyPr/>
                    <a:lstStyle/>
                    <a:p>
                      <a:pPr algn="r" fontAlgn="ctr"/>
                      <a:r>
                        <a:rPr lang="en-US" sz="800" b="1" u="none" strike="noStrike" dirty="0" err="1">
                          <a:effectLst/>
                        </a:rPr>
                        <a:t>Borsa</a:t>
                      </a:r>
                      <a:r>
                        <a:rPr lang="en-US" sz="800" b="1" u="none" strike="noStrike" dirty="0">
                          <a:effectLst/>
                        </a:rPr>
                        <a:t>, </a:t>
                      </a:r>
                      <a:r>
                        <a:rPr lang="en-US" sz="800" b="1" u="none" strike="noStrike" dirty="0" err="1">
                          <a:effectLst/>
                        </a:rPr>
                        <a:t>hisse</a:t>
                      </a:r>
                      <a:r>
                        <a:rPr lang="en-US" sz="800" b="1" u="none" strike="noStrike" dirty="0">
                          <a:effectLst/>
                        </a:rPr>
                        <a:t> </a:t>
                      </a:r>
                      <a:r>
                        <a:rPr lang="en-US" sz="800" b="1" u="none" strike="noStrike" dirty="0" err="1">
                          <a:effectLst/>
                        </a:rPr>
                        <a:t>senedi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772779390"/>
                  </a:ext>
                </a:extLst>
              </a:tr>
              <a:tr h="209386">
                <a:tc>
                  <a:txBody>
                    <a:bodyPr/>
                    <a:lstStyle/>
                    <a:p>
                      <a:pPr algn="r" fontAlgn="ctr"/>
                      <a:r>
                        <a:rPr lang="en-US" sz="800" b="1" u="none" strike="noStrike" dirty="0">
                          <a:effectLst/>
                        </a:rPr>
                        <a:t>Repo (</a:t>
                      </a:r>
                      <a:r>
                        <a:rPr lang="en-US" sz="800" b="1" u="none" strike="noStrike" dirty="0" err="1">
                          <a:effectLst/>
                        </a:rPr>
                        <a:t>Devlet</a:t>
                      </a:r>
                      <a:r>
                        <a:rPr lang="en-US" sz="800" b="1" u="none" strike="noStrike" dirty="0">
                          <a:effectLst/>
                        </a:rPr>
                        <a:t> </a:t>
                      </a:r>
                      <a:r>
                        <a:rPr lang="en-US" sz="800" b="1" u="none" strike="noStrike" dirty="0" err="1">
                          <a:effectLst/>
                        </a:rPr>
                        <a:t>tahvilleri</a:t>
                      </a:r>
                      <a:r>
                        <a:rPr lang="en-US" sz="800" b="1" u="none" strike="noStrike" dirty="0">
                          <a:effectLst/>
                        </a:rPr>
                        <a:t>, </a:t>
                      </a:r>
                      <a:r>
                        <a:rPr lang="en-US" sz="800" b="1" u="none" strike="noStrike" dirty="0" err="1">
                          <a:effectLst/>
                        </a:rPr>
                        <a:t>hazine</a:t>
                      </a:r>
                      <a:r>
                        <a:rPr lang="en-US" sz="800" b="1" u="none" strike="noStrike" dirty="0">
                          <a:effectLst/>
                        </a:rPr>
                        <a:t> </a:t>
                      </a:r>
                      <a:r>
                        <a:rPr lang="en-US" sz="800" b="1" u="none" strike="noStrike" dirty="0" err="1">
                          <a:effectLst/>
                        </a:rPr>
                        <a:t>bonoları</a:t>
                      </a:r>
                      <a:r>
                        <a:rPr lang="en-US" sz="800" b="1" u="none" strike="noStrike" dirty="0">
                          <a:effectLst/>
                        </a:rPr>
                        <a:t> vb.)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031487346"/>
                  </a:ext>
                </a:extLst>
              </a:tr>
              <a:tr h="209386">
                <a:tc>
                  <a:txBody>
                    <a:bodyPr/>
                    <a:lstStyle/>
                    <a:p>
                      <a:pPr algn="r" fontAlgn="ctr"/>
                      <a:r>
                        <a:rPr lang="en-US" sz="800" b="1" u="none" strike="noStrike" dirty="0" err="1">
                          <a:effectLst/>
                        </a:rPr>
                        <a:t>Birikim</a:t>
                      </a:r>
                      <a:r>
                        <a:rPr lang="en-US" sz="800" b="1" u="none" strike="noStrike" dirty="0">
                          <a:effectLst/>
                        </a:rPr>
                        <a:t> </a:t>
                      </a:r>
                      <a:r>
                        <a:rPr lang="en-US" sz="800" b="1" u="none" strike="noStrike" dirty="0" err="1">
                          <a:effectLst/>
                        </a:rPr>
                        <a:t>yapmıyorum</a:t>
                      </a:r>
                      <a:r>
                        <a:rPr lang="en-US" sz="800" b="1" u="none" strike="noStrike" dirty="0">
                          <a:effectLst/>
                        </a:rPr>
                        <a:t>, </a:t>
                      </a:r>
                      <a:r>
                        <a:rPr lang="en-US" sz="800" b="1" u="none" strike="noStrike" dirty="0" err="1">
                          <a:effectLst/>
                        </a:rPr>
                        <a:t>hiçbiri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278932148"/>
                  </a:ext>
                </a:extLst>
              </a:tr>
            </a:tbl>
          </a:graphicData>
        </a:graphic>
      </p:graphicFrame>
      <p:sp>
        <p:nvSpPr>
          <p:cNvPr id="24" name="Rectangle 23"/>
          <p:cNvSpPr/>
          <p:nvPr/>
        </p:nvSpPr>
        <p:spPr bwMode="gray">
          <a:xfrm>
            <a:off x="4644008" y="4443958"/>
            <a:ext cx="1116032" cy="288032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indent="0" algn="ctr">
              <a:spcBef>
                <a:spcPts val="300"/>
              </a:spcBef>
              <a:buFont typeface="Courier New" pitchFamily="49" charset="0"/>
              <a:buNone/>
            </a:pPr>
            <a:endParaRPr lang="en-US" sz="1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6" name="Connector: Curved 25"/>
          <p:cNvCxnSpPr>
            <a:stCxn id="24" idx="3"/>
          </p:cNvCxnSpPr>
          <p:nvPr/>
        </p:nvCxnSpPr>
        <p:spPr>
          <a:xfrm flipV="1">
            <a:off x="5760040" y="3867894"/>
            <a:ext cx="1006874" cy="720080"/>
          </a:xfrm>
          <a:prstGeom prst="curvedConnector3">
            <a:avLst>
              <a:gd name="adj1" fmla="val 50000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9" name="Gruppieren 93"/>
          <p:cNvGrpSpPr/>
          <p:nvPr/>
        </p:nvGrpSpPr>
        <p:grpSpPr bwMode="gray">
          <a:xfrm>
            <a:off x="6766914" y="3007627"/>
            <a:ext cx="749817" cy="719920"/>
            <a:chOff x="2447205" y="5191173"/>
            <a:chExt cx="1199706" cy="1152000"/>
          </a:xfrm>
        </p:grpSpPr>
        <p:sp>
          <p:nvSpPr>
            <p:cNvPr id="30" name="Rechteck 242"/>
            <p:cNvSpPr/>
            <p:nvPr/>
          </p:nvSpPr>
          <p:spPr bwMode="gray">
            <a:xfrm>
              <a:off x="2447205" y="5191173"/>
              <a:ext cx="1151999" cy="1152000"/>
            </a:xfrm>
            <a:prstGeom prst="rect">
              <a:avLst/>
            </a:prstGeom>
          </p:spPr>
          <p:txBody>
            <a:bodyPr wrap="square" lIns="72000" tIns="0" rIns="0" bIns="0" anchor="ctr">
              <a:noAutofit/>
            </a:bodyPr>
            <a:lstStyle/>
            <a:p>
              <a:pPr lvl="0" algn="ctr"/>
              <a:r>
                <a:rPr lang="tr-TR" sz="2000" b="1" dirty="0">
                  <a:solidFill>
                    <a:schemeClr val="accent1"/>
                  </a:solidFill>
                </a:rPr>
                <a:t>81</a:t>
              </a:r>
              <a:r>
                <a:rPr lang="en-US" sz="1100" b="1" dirty="0">
                  <a:solidFill>
                    <a:schemeClr val="accent1"/>
                  </a:solidFill>
                </a:rPr>
                <a:t>%</a:t>
              </a:r>
            </a:p>
          </p:txBody>
        </p:sp>
        <p:sp>
          <p:nvSpPr>
            <p:cNvPr id="31" name="Halbbogen 243"/>
            <p:cNvSpPr/>
            <p:nvPr/>
          </p:nvSpPr>
          <p:spPr bwMode="gray">
            <a:xfrm flipH="1">
              <a:off x="2494911" y="5191173"/>
              <a:ext cx="1152000" cy="1152000"/>
            </a:xfrm>
            <a:prstGeom prst="blockArc">
              <a:avLst>
                <a:gd name="adj1" fmla="val 19467837"/>
                <a:gd name="adj2" fmla="val 16224598"/>
                <a:gd name="adj3" fmla="val 17222"/>
              </a:avLst>
            </a:prstGeom>
            <a:solidFill>
              <a:schemeClr val="accent1"/>
            </a:solidFill>
            <a:ln w="12700">
              <a:noFill/>
              <a:round/>
              <a:headEnd/>
              <a:tailEnd/>
            </a:ln>
            <a:effectLst/>
          </p:spPr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32" name="Rectangle 31"/>
          <p:cNvSpPr/>
          <p:nvPr/>
        </p:nvSpPr>
        <p:spPr>
          <a:xfrm>
            <a:off x="7665603" y="3152143"/>
            <a:ext cx="987953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1100" dirty="0"/>
              <a:t>Yeterli bütçem yok</a:t>
            </a:r>
          </a:p>
        </p:txBody>
      </p:sp>
      <p:grpSp>
        <p:nvGrpSpPr>
          <p:cNvPr id="33" name="Gruppieren 93"/>
          <p:cNvGrpSpPr/>
          <p:nvPr/>
        </p:nvGrpSpPr>
        <p:grpSpPr bwMode="gray">
          <a:xfrm>
            <a:off x="6766914" y="3868054"/>
            <a:ext cx="749817" cy="719920"/>
            <a:chOff x="2447205" y="5191173"/>
            <a:chExt cx="1199706" cy="1152000"/>
          </a:xfrm>
        </p:grpSpPr>
        <p:sp>
          <p:nvSpPr>
            <p:cNvPr id="34" name="Rechteck 242"/>
            <p:cNvSpPr/>
            <p:nvPr/>
          </p:nvSpPr>
          <p:spPr bwMode="gray">
            <a:xfrm>
              <a:off x="2447205" y="5191173"/>
              <a:ext cx="1151999" cy="1152000"/>
            </a:xfrm>
            <a:prstGeom prst="rect">
              <a:avLst/>
            </a:prstGeom>
          </p:spPr>
          <p:txBody>
            <a:bodyPr wrap="square" lIns="72000" tIns="0" rIns="0" bIns="0" anchor="ctr">
              <a:noAutofit/>
            </a:bodyPr>
            <a:lstStyle/>
            <a:p>
              <a:pPr lvl="0" algn="ctr"/>
              <a:r>
                <a:rPr lang="tr-TR" sz="2000" b="1" dirty="0">
                  <a:solidFill>
                    <a:schemeClr val="accent1"/>
                  </a:solidFill>
                </a:rPr>
                <a:t>19</a:t>
              </a:r>
              <a:r>
                <a:rPr lang="en-US" sz="1100" b="1" dirty="0">
                  <a:solidFill>
                    <a:schemeClr val="accent1"/>
                  </a:solidFill>
                </a:rPr>
                <a:t>%</a:t>
              </a:r>
            </a:p>
          </p:txBody>
        </p:sp>
        <p:sp>
          <p:nvSpPr>
            <p:cNvPr id="35" name="Halbbogen 243"/>
            <p:cNvSpPr/>
            <p:nvPr/>
          </p:nvSpPr>
          <p:spPr bwMode="gray">
            <a:xfrm flipH="1">
              <a:off x="2494911" y="5191173"/>
              <a:ext cx="1152000" cy="1152000"/>
            </a:xfrm>
            <a:prstGeom prst="blockArc">
              <a:avLst>
                <a:gd name="adj1" fmla="val 12236951"/>
                <a:gd name="adj2" fmla="val 16224598"/>
                <a:gd name="adj3" fmla="val 17222"/>
              </a:avLst>
            </a:prstGeom>
            <a:solidFill>
              <a:schemeClr val="accent1"/>
            </a:solidFill>
            <a:ln w="12700">
              <a:noFill/>
              <a:round/>
              <a:headEnd/>
              <a:tailEnd/>
            </a:ln>
            <a:effectLst/>
          </p:spPr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36" name="Rectangle 35"/>
          <p:cNvSpPr/>
          <p:nvPr/>
        </p:nvSpPr>
        <p:spPr>
          <a:xfrm>
            <a:off x="7665603" y="4012570"/>
            <a:ext cx="1151171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1100" dirty="0"/>
              <a:t>Anı yaşamayı tercih ediyorum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7466429" y="4659734"/>
            <a:ext cx="1402049" cy="12516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>
              <a:spcBef>
                <a:spcPts val="300"/>
              </a:spcBef>
            </a:pPr>
            <a:r>
              <a:rPr lang="tr-TR" sz="600" dirty="0">
                <a:latin typeface="Arial" pitchFamily="34" charset="0"/>
                <a:cs typeface="Arial" pitchFamily="34" charset="0"/>
              </a:rPr>
              <a:t>Baz: 57 (Birikim yapmayanlar)</a:t>
            </a:r>
            <a:endParaRPr lang="en-US" sz="600" dirty="0" err="1">
              <a:latin typeface="Arial" pitchFamily="34" charset="0"/>
              <a:cs typeface="Arial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4572000" y="2542484"/>
            <a:ext cx="748275" cy="18911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spcBef>
                <a:spcPts val="300"/>
              </a:spcBef>
            </a:pPr>
            <a:r>
              <a:rPr lang="tr-TR" sz="1100" u="sng" dirty="0">
                <a:latin typeface="Arial" pitchFamily="34" charset="0"/>
                <a:cs typeface="Arial" pitchFamily="34" charset="0"/>
              </a:rPr>
              <a:t>Kadınlar</a:t>
            </a:r>
            <a:endParaRPr lang="en-US" sz="1100" u="sng" dirty="0" err="1">
              <a:latin typeface="Arial" pitchFamily="34" charset="0"/>
              <a:cs typeface="Arial" pitchFamily="34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5264936" y="2542484"/>
            <a:ext cx="748275" cy="18911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spcBef>
                <a:spcPts val="300"/>
              </a:spcBef>
            </a:pPr>
            <a:r>
              <a:rPr lang="tr-TR" sz="1100" u="sng" dirty="0">
                <a:latin typeface="Arial" pitchFamily="34" charset="0"/>
                <a:cs typeface="Arial" pitchFamily="34" charset="0"/>
              </a:rPr>
              <a:t>Erkekler</a:t>
            </a:r>
            <a:endParaRPr lang="en-US" sz="1100" u="sng" dirty="0" err="1">
              <a:latin typeface="Arial" pitchFamily="34" charset="0"/>
              <a:cs typeface="Arial" pitchFamily="34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1032673" y="2580771"/>
            <a:ext cx="748275" cy="18911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spcBef>
                <a:spcPts val="300"/>
              </a:spcBef>
            </a:pPr>
            <a:r>
              <a:rPr lang="tr-TR" sz="1100" u="sng" dirty="0">
                <a:latin typeface="Arial" pitchFamily="34" charset="0"/>
                <a:cs typeface="Arial" pitchFamily="34" charset="0"/>
              </a:rPr>
              <a:t>Kadınlar</a:t>
            </a:r>
            <a:endParaRPr lang="en-US" sz="1100" u="sng" dirty="0" err="1">
              <a:latin typeface="Arial" pitchFamily="34" charset="0"/>
              <a:cs typeface="Arial" pitchFamily="34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1725609" y="2580771"/>
            <a:ext cx="748275" cy="18911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spcBef>
                <a:spcPts val="300"/>
              </a:spcBef>
            </a:pPr>
            <a:r>
              <a:rPr lang="tr-TR" sz="1100" u="sng" dirty="0">
                <a:latin typeface="Arial" pitchFamily="34" charset="0"/>
                <a:cs typeface="Arial" pitchFamily="34" charset="0"/>
              </a:rPr>
              <a:t>Erkekler</a:t>
            </a:r>
            <a:endParaRPr lang="en-US" sz="1100" u="sng" dirty="0" err="1">
              <a:latin typeface="Arial" pitchFamily="34" charset="0"/>
              <a:cs typeface="Arial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5220072" y="2715766"/>
            <a:ext cx="144016" cy="5617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spcBef>
                <a:spcPts val="300"/>
              </a:spcBef>
            </a:pPr>
            <a:r>
              <a:rPr lang="tr-TR" sz="800" dirty="0">
                <a:latin typeface="Arial" pitchFamily="34" charset="0"/>
                <a:cs typeface="Arial" pitchFamily="34" charset="0"/>
              </a:rPr>
              <a:t>%</a:t>
            </a:r>
            <a:endParaRPr lang="en-US" sz="800" dirty="0" err="1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5459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30" y="51469"/>
            <a:ext cx="5047426" cy="504742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 bwMode="gray">
          <a:xfrm>
            <a:off x="4211960" y="946046"/>
            <a:ext cx="432048" cy="72008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indent="0" algn="ctr">
              <a:spcBef>
                <a:spcPts val="300"/>
              </a:spcBef>
              <a:buFont typeface="Courier New" pitchFamily="49" charset="0"/>
              <a:buNone/>
            </a:pPr>
            <a:endParaRPr lang="en-US" sz="1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7"/>
          <p:cNvSpPr/>
          <p:nvPr/>
        </p:nvSpPr>
        <p:spPr bwMode="gray">
          <a:xfrm>
            <a:off x="3491880" y="3795886"/>
            <a:ext cx="504056" cy="144016"/>
          </a:xfrm>
          <a:prstGeom prst="rect">
            <a:avLst/>
          </a:prstGeom>
          <a:solidFill>
            <a:srgbClr val="F0F0F0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indent="0" algn="ctr">
              <a:spcBef>
                <a:spcPts val="300"/>
              </a:spcBef>
              <a:buFont typeface="Courier New" pitchFamily="49" charset="0"/>
              <a:buNone/>
            </a:pPr>
            <a:endParaRPr lang="en-US" sz="1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148064" y="3219822"/>
            <a:ext cx="3888432" cy="108012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spcBef>
                <a:spcPts val="300"/>
              </a:spcBef>
            </a:pPr>
            <a:r>
              <a:rPr lang="tr-TR" sz="1600" b="1" dirty="0">
                <a:latin typeface="Arial" pitchFamily="34" charset="0"/>
                <a:cs typeface="Arial" pitchFamily="34" charset="0"/>
              </a:rPr>
              <a:t>Teknolojiye Bakış</a:t>
            </a:r>
            <a:endParaRPr lang="en-US" sz="1600" b="1" dirty="0" err="1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18324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6453" y="2899627"/>
            <a:ext cx="1247586" cy="288032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>
              <a:spcBef>
                <a:spcPts val="300"/>
              </a:spcBef>
            </a:pPr>
            <a:r>
              <a:rPr lang="tr-TR" sz="1200" dirty="0">
                <a:latin typeface="Arial" pitchFamily="34" charset="0"/>
                <a:cs typeface="Arial" pitchFamily="34" charset="0"/>
              </a:rPr>
              <a:t>Ev</a:t>
            </a:r>
            <a:endParaRPr lang="en-US" sz="1200" dirty="0" err="1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Picture 6" descr="C:\Users\zafern\Downloads\people (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848" y="1671742"/>
            <a:ext cx="828000" cy="82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978661" y="2827619"/>
            <a:ext cx="504056" cy="432048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>
              <a:spcBef>
                <a:spcPts val="300"/>
              </a:spcBef>
            </a:pPr>
            <a:r>
              <a:rPr lang="tr-TR" sz="1600" dirty="0">
                <a:latin typeface="Arial" pitchFamily="34" charset="0"/>
                <a:cs typeface="Arial" pitchFamily="34" charset="0"/>
              </a:rPr>
              <a:t>%51</a:t>
            </a:r>
            <a:endParaRPr lang="en-US" sz="1600" dirty="0" err="1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402597" y="2827619"/>
            <a:ext cx="504056" cy="432048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>
              <a:spcBef>
                <a:spcPts val="300"/>
              </a:spcBef>
            </a:pPr>
            <a:r>
              <a:rPr lang="tr-TR" sz="1600" dirty="0">
                <a:latin typeface="Arial" pitchFamily="34" charset="0"/>
                <a:cs typeface="Arial" pitchFamily="34" charset="0"/>
              </a:rPr>
              <a:t>%33</a:t>
            </a:r>
            <a:endParaRPr lang="en-US" sz="1600" dirty="0" err="1"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6453" y="3367587"/>
            <a:ext cx="1247586" cy="288032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>
              <a:spcBef>
                <a:spcPts val="300"/>
              </a:spcBef>
            </a:pPr>
            <a:r>
              <a:rPr lang="tr-TR" sz="1200" dirty="0">
                <a:latin typeface="Arial" pitchFamily="34" charset="0"/>
                <a:cs typeface="Arial" pitchFamily="34" charset="0"/>
              </a:rPr>
              <a:t>Araba, Motosiklet</a:t>
            </a:r>
            <a:endParaRPr lang="en-US" sz="1200" dirty="0" err="1"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978661" y="3295579"/>
            <a:ext cx="504056" cy="432048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>
              <a:spcBef>
                <a:spcPts val="300"/>
              </a:spcBef>
            </a:pPr>
            <a:r>
              <a:rPr lang="tr-TR" sz="1600" dirty="0">
                <a:latin typeface="Arial" pitchFamily="34" charset="0"/>
                <a:cs typeface="Arial" pitchFamily="34" charset="0"/>
              </a:rPr>
              <a:t>%53</a:t>
            </a:r>
            <a:endParaRPr lang="en-US" sz="1600" dirty="0" err="1"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402597" y="3295579"/>
            <a:ext cx="504056" cy="432048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>
              <a:spcBef>
                <a:spcPts val="300"/>
              </a:spcBef>
            </a:pPr>
            <a:r>
              <a:rPr lang="tr-TR" sz="1600" dirty="0">
                <a:latin typeface="Arial" pitchFamily="34" charset="0"/>
                <a:cs typeface="Arial" pitchFamily="34" charset="0"/>
              </a:rPr>
              <a:t>%35</a:t>
            </a:r>
            <a:endParaRPr lang="en-US" sz="1600" dirty="0" err="1"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06453" y="3795886"/>
            <a:ext cx="1247586" cy="288032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>
              <a:spcBef>
                <a:spcPts val="300"/>
              </a:spcBef>
            </a:pPr>
            <a:r>
              <a:rPr lang="tr-TR" sz="1200" dirty="0">
                <a:latin typeface="Arial" pitchFamily="34" charset="0"/>
                <a:cs typeface="Arial" pitchFamily="34" charset="0"/>
              </a:rPr>
              <a:t>Yazlık</a:t>
            </a:r>
            <a:endParaRPr lang="en-US" sz="1200" dirty="0" err="1"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978661" y="3723878"/>
            <a:ext cx="504056" cy="432048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>
              <a:spcBef>
                <a:spcPts val="300"/>
              </a:spcBef>
            </a:pPr>
            <a:r>
              <a:rPr lang="tr-TR" sz="1600" dirty="0">
                <a:latin typeface="Arial" pitchFamily="34" charset="0"/>
                <a:cs typeface="Arial" pitchFamily="34" charset="0"/>
              </a:rPr>
              <a:t>%5</a:t>
            </a:r>
            <a:endParaRPr lang="en-US" sz="1600" dirty="0" err="1"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402597" y="3723878"/>
            <a:ext cx="504056" cy="432048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>
              <a:spcBef>
                <a:spcPts val="300"/>
              </a:spcBef>
            </a:pPr>
            <a:r>
              <a:rPr lang="tr-TR" sz="1600" dirty="0">
                <a:latin typeface="Arial" pitchFamily="34" charset="0"/>
                <a:cs typeface="Arial" pitchFamily="34" charset="0"/>
              </a:rPr>
              <a:t>%4</a:t>
            </a:r>
            <a:endParaRPr lang="en-US" sz="1600" dirty="0" err="1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 rot="19570910">
            <a:off x="121013" y="2087236"/>
            <a:ext cx="1270379" cy="21602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spcBef>
                <a:spcPts val="300"/>
              </a:spcBef>
            </a:pPr>
            <a:r>
              <a:rPr lang="tr-TR" sz="1200" b="1" dirty="0">
                <a:latin typeface="Arial" pitchFamily="34" charset="0"/>
                <a:cs typeface="Arial" pitchFamily="34" charset="0"/>
              </a:rPr>
              <a:t>Sahip Olunan Varlıklar</a:t>
            </a:r>
            <a:endParaRPr lang="en-US" sz="1200" b="1" dirty="0" err="1"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 rot="19570910">
            <a:off x="3387468" y="2087237"/>
            <a:ext cx="1270379" cy="21602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spcBef>
                <a:spcPts val="300"/>
              </a:spcBef>
            </a:pPr>
            <a:r>
              <a:rPr lang="tr-TR" sz="1200" b="1" dirty="0">
                <a:latin typeface="Arial" pitchFamily="34" charset="0"/>
                <a:cs typeface="Arial" pitchFamily="34" charset="0"/>
              </a:rPr>
              <a:t>Sahip Olunan Teknolojik Aletler</a:t>
            </a:r>
            <a:endParaRPr lang="en-US" sz="1200" b="1" dirty="0" err="1">
              <a:latin typeface="Arial" pitchFamily="34" charset="0"/>
              <a:cs typeface="Arial" pitchFamily="34" charset="0"/>
            </a:endParaRPr>
          </a:p>
        </p:txBody>
      </p:sp>
      <p:pic>
        <p:nvPicPr>
          <p:cNvPr id="21" name="Picture 6" descr="C:\Users\zafern\Downloads\people (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671742"/>
            <a:ext cx="828000" cy="82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2" name="Inhaltsplatzhalter 1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80616338"/>
              </p:ext>
            </p:extLst>
          </p:nvPr>
        </p:nvGraphicFramePr>
        <p:xfrm>
          <a:off x="4427095" y="2774340"/>
          <a:ext cx="1873097" cy="19576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23" name="Table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27537097"/>
              </p:ext>
            </p:extLst>
          </p:nvPr>
        </p:nvGraphicFramePr>
        <p:xfrm>
          <a:off x="2360947" y="2787774"/>
          <a:ext cx="1955835" cy="1884474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1955835">
                  <a:extLst>
                    <a:ext uri="{9D8B030D-6E8A-4147-A177-3AD203B41FA5}">
                      <a16:colId xmlns:a16="http://schemas.microsoft.com/office/drawing/2014/main" val="4123085182"/>
                    </a:ext>
                  </a:extLst>
                </a:gridCol>
              </a:tblGrid>
              <a:tr h="209386">
                <a:tc>
                  <a:txBody>
                    <a:bodyPr/>
                    <a:lstStyle/>
                    <a:p>
                      <a:pPr algn="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Akıllı telefon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081026243"/>
                  </a:ext>
                </a:extLst>
              </a:tr>
              <a:tr h="209386">
                <a:tc>
                  <a:txBody>
                    <a:bodyPr/>
                    <a:lstStyle/>
                    <a:p>
                      <a:pPr algn="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Bilgisayar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332124710"/>
                  </a:ext>
                </a:extLst>
              </a:tr>
              <a:tr h="209386">
                <a:tc>
                  <a:txBody>
                    <a:bodyPr/>
                    <a:lstStyle/>
                    <a:p>
                      <a:pPr algn="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Televizyon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658799243"/>
                  </a:ext>
                </a:extLst>
              </a:tr>
              <a:tr h="209386">
                <a:tc>
                  <a:txBody>
                    <a:bodyPr/>
                    <a:lstStyle/>
                    <a:p>
                      <a:pPr algn="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Tablet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159337366"/>
                  </a:ext>
                </a:extLst>
              </a:tr>
              <a:tr h="209386">
                <a:tc>
                  <a:txBody>
                    <a:bodyPr/>
                    <a:lstStyle/>
                    <a:p>
                      <a:pPr algn="r" fontAlgn="ctr"/>
                      <a:r>
                        <a:rPr lang="en-US" sz="9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Fotoğraf</a:t>
                      </a: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9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makinesi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784263367"/>
                  </a:ext>
                </a:extLst>
              </a:tr>
              <a:tr h="209386">
                <a:tc>
                  <a:txBody>
                    <a:bodyPr/>
                    <a:lstStyle/>
                    <a:p>
                      <a:pPr algn="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Smart TV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457531316"/>
                  </a:ext>
                </a:extLst>
              </a:tr>
              <a:tr h="209386">
                <a:tc>
                  <a:txBody>
                    <a:bodyPr/>
                    <a:lstStyle/>
                    <a:p>
                      <a:pPr algn="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Oyun konsolları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772779390"/>
                  </a:ext>
                </a:extLst>
              </a:tr>
              <a:tr h="209386">
                <a:tc>
                  <a:txBody>
                    <a:bodyPr/>
                    <a:lstStyle/>
                    <a:p>
                      <a:pPr algn="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Dijital müzik sistemleri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031487346"/>
                  </a:ext>
                </a:extLst>
              </a:tr>
              <a:tr h="209386">
                <a:tc>
                  <a:txBody>
                    <a:bodyPr/>
                    <a:lstStyle/>
                    <a:p>
                      <a:pPr algn="r" fontAlgn="ctr"/>
                      <a:r>
                        <a:rPr lang="en-US" sz="9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Akıllı</a:t>
                      </a: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9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saat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278932148"/>
                  </a:ext>
                </a:extLst>
              </a:tr>
            </a:tbl>
          </a:graphicData>
        </a:graphic>
      </p:graphicFrame>
      <p:sp>
        <p:nvSpPr>
          <p:cNvPr id="37" name="TextBox 36"/>
          <p:cNvSpPr txBox="1"/>
          <p:nvPr/>
        </p:nvSpPr>
        <p:spPr>
          <a:xfrm>
            <a:off x="102156" y="4227934"/>
            <a:ext cx="1247586" cy="288032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>
              <a:spcBef>
                <a:spcPts val="300"/>
              </a:spcBef>
            </a:pPr>
            <a:r>
              <a:rPr lang="tr-TR" sz="1200" dirty="0">
                <a:latin typeface="Arial" pitchFamily="34" charset="0"/>
                <a:cs typeface="Arial" pitchFamily="34" charset="0"/>
              </a:rPr>
              <a:t>Ziynet Eşya</a:t>
            </a:r>
            <a:endParaRPr lang="en-US" sz="1200" dirty="0" err="1">
              <a:latin typeface="Arial" pitchFamily="34" charset="0"/>
              <a:cs typeface="Arial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1974364" y="4155926"/>
            <a:ext cx="504056" cy="432048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>
              <a:spcBef>
                <a:spcPts val="300"/>
              </a:spcBef>
            </a:pPr>
            <a:r>
              <a:rPr lang="tr-TR" sz="1600" dirty="0">
                <a:latin typeface="Arial" pitchFamily="34" charset="0"/>
                <a:cs typeface="Arial" pitchFamily="34" charset="0"/>
              </a:rPr>
              <a:t>%24</a:t>
            </a:r>
            <a:endParaRPr lang="en-US" sz="1600" dirty="0" err="1">
              <a:latin typeface="Arial" pitchFamily="34" charset="0"/>
              <a:cs typeface="Arial" pitchFamily="34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1398300" y="4155926"/>
            <a:ext cx="504056" cy="432048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>
              <a:spcBef>
                <a:spcPts val="300"/>
              </a:spcBef>
            </a:pPr>
            <a:r>
              <a:rPr lang="tr-TR" sz="1600" dirty="0">
                <a:latin typeface="Arial" pitchFamily="34" charset="0"/>
                <a:cs typeface="Arial" pitchFamily="34" charset="0"/>
              </a:rPr>
              <a:t>%40</a:t>
            </a:r>
            <a:endParaRPr lang="en-US" sz="1600" dirty="0" err="1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Right Brace 1"/>
          <p:cNvSpPr/>
          <p:nvPr/>
        </p:nvSpPr>
        <p:spPr>
          <a:xfrm>
            <a:off x="6444208" y="2715766"/>
            <a:ext cx="504056" cy="2160240"/>
          </a:xfrm>
          <a:prstGeom prst="rightBrace">
            <a:avLst/>
          </a:prstGeom>
          <a:ln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/>
          <p:cNvSpPr txBox="1"/>
          <p:nvPr/>
        </p:nvSpPr>
        <p:spPr>
          <a:xfrm>
            <a:off x="7020971" y="3020868"/>
            <a:ext cx="1944216" cy="1464593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>
              <a:spcBef>
                <a:spcPts val="300"/>
              </a:spcBef>
            </a:pPr>
            <a:r>
              <a:rPr lang="tr-TR" dirty="0">
                <a:latin typeface="Arial" pitchFamily="34" charset="0"/>
                <a:cs typeface="Arial" pitchFamily="34" charset="0"/>
              </a:rPr>
              <a:t>Sahip olunan teknolojik aletler için </a:t>
            </a:r>
            <a:r>
              <a:rPr lang="tr-TR" u="sng" dirty="0">
                <a:latin typeface="Arial" pitchFamily="34" charset="0"/>
                <a:cs typeface="Arial" pitchFamily="34" charset="0"/>
              </a:rPr>
              <a:t>son 1 yılda </a:t>
            </a:r>
            <a:r>
              <a:rPr lang="tr-TR" dirty="0">
                <a:latin typeface="Arial" pitchFamily="34" charset="0"/>
                <a:cs typeface="Arial" pitchFamily="34" charset="0"/>
              </a:rPr>
              <a:t>yapılan harcama ortalama </a:t>
            </a:r>
            <a:r>
              <a:rPr lang="tr-TR" b="1" dirty="0">
                <a:latin typeface="Arial" pitchFamily="34" charset="0"/>
                <a:cs typeface="Arial" pitchFamily="34" charset="0"/>
              </a:rPr>
              <a:t>2.800 TL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186573" y="2638506"/>
            <a:ext cx="748275" cy="18911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spcBef>
                <a:spcPts val="300"/>
              </a:spcBef>
            </a:pPr>
            <a:r>
              <a:rPr lang="tr-TR" sz="1100" u="sng" dirty="0">
                <a:latin typeface="Arial" pitchFamily="34" charset="0"/>
                <a:cs typeface="Arial" pitchFamily="34" charset="0"/>
              </a:rPr>
              <a:t>Kadınlar</a:t>
            </a:r>
            <a:endParaRPr lang="en-US" sz="1100" u="sng" dirty="0" err="1">
              <a:latin typeface="Arial" pitchFamily="34" charset="0"/>
              <a:cs typeface="Arial" pitchFamily="34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1879509" y="2638506"/>
            <a:ext cx="748275" cy="18911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spcBef>
                <a:spcPts val="300"/>
              </a:spcBef>
            </a:pPr>
            <a:r>
              <a:rPr lang="tr-TR" sz="1100" u="sng" dirty="0">
                <a:latin typeface="Arial" pitchFamily="34" charset="0"/>
                <a:cs typeface="Arial" pitchFamily="34" charset="0"/>
              </a:rPr>
              <a:t>Erkekler</a:t>
            </a:r>
            <a:endParaRPr lang="en-US" sz="1100" u="sng" dirty="0" err="1">
              <a:latin typeface="Arial" pitchFamily="34" charset="0"/>
              <a:cs typeface="Arial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4684198" y="2542484"/>
            <a:ext cx="748275" cy="18911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spcBef>
                <a:spcPts val="300"/>
              </a:spcBef>
            </a:pPr>
            <a:r>
              <a:rPr lang="tr-TR" sz="1100" u="sng" dirty="0">
                <a:latin typeface="Arial" pitchFamily="34" charset="0"/>
                <a:cs typeface="Arial" pitchFamily="34" charset="0"/>
              </a:rPr>
              <a:t>Kadınlar</a:t>
            </a:r>
            <a:endParaRPr lang="en-US" sz="1100" u="sng" dirty="0" err="1">
              <a:latin typeface="Arial" pitchFamily="34" charset="0"/>
              <a:cs typeface="Arial" pitchFamily="34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5377134" y="2542484"/>
            <a:ext cx="748275" cy="18911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spcBef>
                <a:spcPts val="300"/>
              </a:spcBef>
            </a:pPr>
            <a:r>
              <a:rPr lang="tr-TR" sz="1100" u="sng" dirty="0">
                <a:latin typeface="Arial" pitchFamily="34" charset="0"/>
                <a:cs typeface="Arial" pitchFamily="34" charset="0"/>
              </a:rPr>
              <a:t>Erkekler</a:t>
            </a:r>
            <a:endParaRPr lang="en-US" sz="1100" u="sng" dirty="0" err="1">
              <a:latin typeface="Arial" pitchFamily="34" charset="0"/>
              <a:cs typeface="Arial" pitchFamily="34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5364088" y="2715766"/>
            <a:ext cx="144016" cy="5617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spcBef>
                <a:spcPts val="300"/>
              </a:spcBef>
            </a:pPr>
            <a:r>
              <a:rPr lang="tr-TR" sz="800" dirty="0">
                <a:latin typeface="Arial" pitchFamily="34" charset="0"/>
                <a:cs typeface="Arial" pitchFamily="34" charset="0"/>
              </a:rPr>
              <a:t>%</a:t>
            </a:r>
            <a:endParaRPr lang="en-US" sz="800" dirty="0" err="1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81891" y="2473854"/>
            <a:ext cx="54000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5658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932040" y="195486"/>
            <a:ext cx="3960440" cy="50405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just">
              <a:spcBef>
                <a:spcPts val="300"/>
              </a:spcBef>
            </a:pPr>
            <a:r>
              <a:rPr lang="tr-TR" sz="2400" dirty="0">
                <a:solidFill>
                  <a:srgbClr val="142B3D"/>
                </a:solidFill>
                <a:latin typeface="Arial" pitchFamily="34" charset="0"/>
                <a:cs typeface="Arial" pitchFamily="34" charset="0"/>
              </a:rPr>
              <a:t>Sahip olduğumuz teknolojik aletleri nasıl satın alıyoruz?</a:t>
            </a:r>
            <a:endParaRPr lang="en-US" sz="2400" dirty="0" err="1">
              <a:solidFill>
                <a:srgbClr val="142B3D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0032" y="4571706"/>
            <a:ext cx="360000" cy="360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20032" y="3363838"/>
            <a:ext cx="360000" cy="360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20032" y="3967772"/>
            <a:ext cx="360000" cy="360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50032" y="2284770"/>
            <a:ext cx="900000" cy="9000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60032" y="1204770"/>
            <a:ext cx="1080000" cy="10800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7051129" y="1015657"/>
            <a:ext cx="748275" cy="18911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spcBef>
                <a:spcPts val="300"/>
              </a:spcBef>
            </a:pPr>
            <a:r>
              <a:rPr lang="tr-TR" sz="1100" u="sng" dirty="0">
                <a:latin typeface="Arial" pitchFamily="34" charset="0"/>
                <a:cs typeface="Arial" pitchFamily="34" charset="0"/>
              </a:rPr>
              <a:t>Kadınlar</a:t>
            </a:r>
            <a:endParaRPr lang="en-US" sz="1100" u="sng" dirty="0" err="1"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744065" y="1015657"/>
            <a:ext cx="748275" cy="18911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spcBef>
                <a:spcPts val="300"/>
              </a:spcBef>
            </a:pPr>
            <a:r>
              <a:rPr lang="tr-TR" sz="1100" u="sng" dirty="0">
                <a:latin typeface="Arial" pitchFamily="34" charset="0"/>
                <a:cs typeface="Arial" pitchFamily="34" charset="0"/>
              </a:rPr>
              <a:t>Erkekler</a:t>
            </a:r>
            <a:endParaRPr lang="en-US" sz="1100" u="sng" dirty="0" err="1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>
            <a:off x="7791784" y="1015657"/>
            <a:ext cx="0" cy="3860349"/>
          </a:xfrm>
          <a:prstGeom prst="line">
            <a:avLst/>
          </a:prstGeom>
          <a:ln w="12700">
            <a:solidFill>
              <a:schemeClr val="tx1"/>
            </a:solidFill>
            <a:prstDash val="sys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7051129" y="1491630"/>
            <a:ext cx="652836" cy="43204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spcBef>
                <a:spcPts val="300"/>
              </a:spcBef>
            </a:pPr>
            <a:r>
              <a:rPr lang="tr-TR" sz="2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%68</a:t>
            </a:r>
            <a:endParaRPr lang="en-US" sz="2000" dirty="0" err="1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879604" y="1493079"/>
            <a:ext cx="652836" cy="43204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spcBef>
                <a:spcPts val="300"/>
              </a:spcBef>
            </a:pPr>
            <a:r>
              <a:rPr lang="tr-TR" sz="2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%74</a:t>
            </a:r>
            <a:endParaRPr lang="en-US" sz="2000" dirty="0" err="1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051129" y="2501191"/>
            <a:ext cx="652836" cy="43204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spcBef>
                <a:spcPts val="300"/>
              </a:spcBef>
            </a:pPr>
            <a:r>
              <a:rPr lang="tr-TR" sz="2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%48</a:t>
            </a:r>
            <a:endParaRPr lang="en-US" sz="2000" dirty="0" err="1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879604" y="2502640"/>
            <a:ext cx="652836" cy="43204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spcBef>
                <a:spcPts val="300"/>
              </a:spcBef>
            </a:pPr>
            <a:r>
              <a:rPr lang="tr-TR" sz="2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%52</a:t>
            </a:r>
            <a:endParaRPr lang="en-US" sz="2000" dirty="0" err="1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051129" y="3349423"/>
            <a:ext cx="652836" cy="43204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spcBef>
                <a:spcPts val="300"/>
              </a:spcBef>
            </a:pPr>
            <a:r>
              <a:rPr lang="tr-TR" sz="2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%5</a:t>
            </a:r>
            <a:endParaRPr lang="en-US" sz="2000" dirty="0" err="1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879604" y="3350872"/>
            <a:ext cx="652836" cy="43204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spcBef>
                <a:spcPts val="300"/>
              </a:spcBef>
            </a:pPr>
            <a:r>
              <a:rPr lang="tr-TR" sz="2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%9</a:t>
            </a:r>
            <a:endParaRPr lang="en-US" sz="2000" dirty="0" err="1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051129" y="3913614"/>
            <a:ext cx="652836" cy="43204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spcBef>
                <a:spcPts val="300"/>
              </a:spcBef>
            </a:pPr>
            <a:r>
              <a:rPr lang="tr-TR" sz="2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%2</a:t>
            </a:r>
            <a:endParaRPr lang="en-US" sz="2000" dirty="0" err="1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879604" y="3915063"/>
            <a:ext cx="652836" cy="43204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spcBef>
                <a:spcPts val="300"/>
              </a:spcBef>
            </a:pPr>
            <a:r>
              <a:rPr lang="tr-TR" sz="2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%4</a:t>
            </a:r>
            <a:endParaRPr lang="en-US" sz="2000" dirty="0" err="1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050425" y="4499658"/>
            <a:ext cx="652836" cy="43204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spcBef>
                <a:spcPts val="300"/>
              </a:spcBef>
            </a:pPr>
            <a:r>
              <a:rPr lang="tr-TR" sz="2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%1</a:t>
            </a:r>
            <a:endParaRPr lang="en-US" sz="2000" dirty="0" err="1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7878900" y="4501107"/>
            <a:ext cx="652836" cy="43204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spcBef>
                <a:spcPts val="300"/>
              </a:spcBef>
            </a:pPr>
            <a:r>
              <a:rPr lang="tr-TR" sz="2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%2</a:t>
            </a:r>
            <a:endParaRPr lang="en-US" sz="2000" dirty="0" err="1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125797" y="1404930"/>
            <a:ext cx="750460" cy="43204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spcBef>
                <a:spcPts val="300"/>
              </a:spcBef>
            </a:pPr>
            <a:r>
              <a:rPr lang="tr-TR" sz="1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Kredi Kartı</a:t>
            </a:r>
            <a:endParaRPr lang="en-US" sz="1600" b="1" dirty="0" err="1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6125797" y="2383576"/>
            <a:ext cx="750460" cy="432048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>
              <a:spcBef>
                <a:spcPts val="300"/>
              </a:spcBef>
            </a:pPr>
            <a:r>
              <a:rPr lang="tr-TR" sz="1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Nakit</a:t>
            </a:r>
            <a:endParaRPr lang="en-US" sz="1600" b="1" dirty="0" err="1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6125797" y="3273441"/>
            <a:ext cx="750460" cy="432048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>
              <a:spcBef>
                <a:spcPts val="300"/>
              </a:spcBef>
            </a:pPr>
            <a:r>
              <a:rPr lang="tr-TR" sz="1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Tüketici Kredisi</a:t>
            </a:r>
            <a:endParaRPr lang="en-US" sz="1200" b="1" dirty="0" err="1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125797" y="3913614"/>
            <a:ext cx="750460" cy="432048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>
              <a:spcBef>
                <a:spcPts val="300"/>
              </a:spcBef>
            </a:pPr>
            <a:r>
              <a:rPr lang="tr-TR" sz="1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Arkadaş Borç</a:t>
            </a:r>
            <a:endParaRPr lang="en-US" sz="1200" b="1" dirty="0" err="1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6125797" y="4495896"/>
            <a:ext cx="750460" cy="432048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>
              <a:spcBef>
                <a:spcPts val="300"/>
              </a:spcBef>
            </a:pPr>
            <a:r>
              <a:rPr lang="tr-TR" sz="1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Senet</a:t>
            </a:r>
            <a:endParaRPr lang="en-US" sz="1200" b="1" dirty="0" err="1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30395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tr-TR" dirty="0"/>
              <a:t>Teknolojik Trendlerin Takibi</a:t>
            </a:r>
            <a:br>
              <a:rPr lang="tr-TR" dirty="0"/>
            </a:br>
            <a:r>
              <a:rPr lang="tr-TR" sz="1600" dirty="0">
                <a:solidFill>
                  <a:srgbClr val="FF0000"/>
                </a:solidFill>
              </a:rPr>
              <a:t>Demografik </a:t>
            </a:r>
            <a:r>
              <a:rPr lang="tr-TR" sz="1600" dirty="0" err="1">
                <a:solidFill>
                  <a:srgbClr val="FF0000"/>
                </a:solidFill>
              </a:rPr>
              <a:t>kırılımlar</a:t>
            </a:r>
            <a:r>
              <a:rPr lang="tr-TR" sz="1600" dirty="0">
                <a:solidFill>
                  <a:srgbClr val="FF0000"/>
                </a:solidFill>
              </a:rPr>
              <a:t> bazında sonuçlar (%)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5" name="Rectangle 14"/>
          <p:cNvSpPr/>
          <p:nvPr/>
        </p:nvSpPr>
        <p:spPr bwMode="gray">
          <a:xfrm>
            <a:off x="35496" y="1366773"/>
            <a:ext cx="2609126" cy="1936157"/>
          </a:xfrm>
          <a:prstGeom prst="rect">
            <a:avLst/>
          </a:prstGeom>
          <a:solidFill>
            <a:schemeClr val="accent1">
              <a:alpha val="91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indent="0" algn="ctr">
              <a:spcBef>
                <a:spcPts val="300"/>
              </a:spcBef>
              <a:buFont typeface="Courier New" pitchFamily="49" charset="0"/>
              <a:buNone/>
            </a:pPr>
            <a:endParaRPr lang="en-US" sz="1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68736112"/>
              </p:ext>
            </p:extLst>
          </p:nvPr>
        </p:nvGraphicFramePr>
        <p:xfrm>
          <a:off x="47389" y="1340683"/>
          <a:ext cx="2539355" cy="1879138"/>
        </p:xfrm>
        <a:graphic>
          <a:graphicData uri="http://schemas.openxmlformats.org/drawingml/2006/table">
            <a:tbl>
              <a:tblPr/>
              <a:tblGrid>
                <a:gridCol w="25393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38774"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n-US" sz="10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Teknolojik </a:t>
                      </a:r>
                      <a:r>
                        <a:rPr lang="en-US" sz="1000" b="1" i="0" u="none" strike="noStrike" kern="1200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ürünlerle</a:t>
                      </a:r>
                      <a:r>
                        <a:rPr lang="en-US" sz="10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000" b="1" i="0" u="none" strike="noStrike" kern="1200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ilgili</a:t>
                      </a:r>
                      <a:r>
                        <a:rPr lang="en-US" sz="10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000" b="1" i="0" u="none" strike="noStrike" kern="1200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yenilikleri</a:t>
                      </a:r>
                      <a:r>
                        <a:rPr lang="en-US" sz="10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000" b="1" i="0" u="none" strike="noStrike" kern="1200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ve</a:t>
                      </a:r>
                      <a:r>
                        <a:rPr lang="en-US" sz="10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000" b="1" i="0" u="none" strike="noStrike" kern="1200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gelişmeleri</a:t>
                      </a:r>
                      <a:r>
                        <a:rPr lang="en-US" sz="10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000" b="1" i="0" u="none" strike="noStrike" kern="1200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takip</a:t>
                      </a:r>
                      <a:r>
                        <a:rPr lang="en-US" sz="10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000" b="1" i="0" u="none" strike="noStrike" kern="1200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ederim</a:t>
                      </a:r>
                      <a:endParaRPr lang="en-US" sz="1000" b="1" i="0" u="none" strike="noStrike" kern="12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01590"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n-US" sz="1000" b="1" i="0" u="none" strike="noStrike" kern="1200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İmkânım</a:t>
                      </a:r>
                      <a:r>
                        <a:rPr lang="en-US" sz="10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000" b="1" i="0" u="none" strike="noStrike" kern="1200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olursa</a:t>
                      </a:r>
                      <a:r>
                        <a:rPr lang="en-US" sz="10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000" b="1" i="0" u="none" strike="noStrike" kern="1200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kullandığım</a:t>
                      </a:r>
                      <a:r>
                        <a:rPr lang="en-US" sz="10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000" b="1" i="0" u="none" strike="noStrike" kern="1200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teknolojik</a:t>
                      </a:r>
                      <a:r>
                        <a:rPr lang="en-US" sz="10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000" b="1" i="0" u="none" strike="noStrike" kern="1200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ürünleri</a:t>
                      </a:r>
                      <a:r>
                        <a:rPr lang="en-US" sz="10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000" b="1" i="0" u="none" strike="noStrike" kern="1200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sürekli</a:t>
                      </a:r>
                      <a:r>
                        <a:rPr lang="en-US" sz="10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000" b="1" i="0" u="none" strike="noStrike" kern="1200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en</a:t>
                      </a:r>
                      <a:r>
                        <a:rPr lang="en-US" sz="10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 son </a:t>
                      </a:r>
                      <a:r>
                        <a:rPr lang="en-US" sz="1000" b="1" i="0" u="none" strike="noStrike" kern="1200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modelleriyle</a:t>
                      </a:r>
                      <a:r>
                        <a:rPr lang="en-US" sz="10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000" b="1" i="0" u="none" strike="noStrike" kern="1200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değiştirmek</a:t>
                      </a:r>
                      <a:r>
                        <a:rPr lang="en-US" sz="10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000" b="1" i="0" u="none" strike="noStrike" kern="1200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isterim</a:t>
                      </a:r>
                      <a:endParaRPr lang="en-US" sz="1000" b="1" i="0" u="none" strike="noStrike" kern="12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38774"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n-US" sz="1000" b="1" i="0" u="none" strike="noStrike" kern="1200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Sahip</a:t>
                      </a:r>
                      <a:r>
                        <a:rPr lang="en-US" sz="10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000" b="1" i="0" u="none" strike="noStrike" kern="1200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olduğum</a:t>
                      </a:r>
                      <a:r>
                        <a:rPr lang="en-US" sz="10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000" b="1" i="0" u="none" strike="noStrike" kern="1200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teknolojik</a:t>
                      </a:r>
                      <a:r>
                        <a:rPr lang="en-US" sz="10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000" b="1" i="0" u="none" strike="noStrike" kern="1200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ürünler</a:t>
                      </a:r>
                      <a:r>
                        <a:rPr lang="en-US" sz="10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000" b="1" i="0" u="none" strike="noStrike" kern="1200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genellikle</a:t>
                      </a:r>
                      <a:r>
                        <a:rPr lang="en-US" sz="10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 son model </a:t>
                      </a:r>
                      <a:r>
                        <a:rPr lang="en-US" sz="1000" b="1" i="0" u="none" strike="noStrike" kern="1200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ürünlerdir</a:t>
                      </a:r>
                      <a:endParaRPr lang="en-US" sz="1000" b="1" i="0" u="none" strike="noStrike" kern="12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7" name="TextBox 16"/>
          <p:cNvSpPr txBox="1"/>
          <p:nvPr/>
        </p:nvSpPr>
        <p:spPr>
          <a:xfrm>
            <a:off x="2742859" y="1059556"/>
            <a:ext cx="1616294" cy="27699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lvl="0" indent="0" defTabSz="91440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j-ea"/>
                <a:cs typeface="+mj-cs"/>
                <a:sym typeface="Avenir Roman"/>
              </a:rPr>
              <a:t>Toplam</a:t>
            </a:r>
          </a:p>
        </p:txBody>
      </p:sp>
      <p:graphicFrame>
        <p:nvGraphicFramePr>
          <p:cNvPr id="18" name="Chart 17"/>
          <p:cNvGraphicFramePr/>
          <p:nvPr>
            <p:extLst>
              <p:ext uri="{D42A27DB-BD31-4B8C-83A1-F6EECF244321}">
                <p14:modId xmlns:p14="http://schemas.microsoft.com/office/powerpoint/2010/main" val="2542759912"/>
              </p:ext>
            </p:extLst>
          </p:nvPr>
        </p:nvGraphicFramePr>
        <p:xfrm>
          <a:off x="2739682" y="1249181"/>
          <a:ext cx="1184245" cy="23123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0" name="TextBox 19"/>
          <p:cNvSpPr txBox="1"/>
          <p:nvPr/>
        </p:nvSpPr>
        <p:spPr>
          <a:xfrm>
            <a:off x="3923929" y="1059556"/>
            <a:ext cx="936104" cy="27699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lvl="0" indent="0" defTabSz="91440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j-ea"/>
                <a:cs typeface="+mj-cs"/>
                <a:sym typeface="Avenir Roman"/>
              </a:rPr>
              <a:t>Erkekler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148064" y="1059556"/>
            <a:ext cx="1080120" cy="27699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lvl="0" indent="0" defTabSz="91440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j-ea"/>
                <a:cs typeface="+mj-cs"/>
                <a:sym typeface="Avenir Roman"/>
              </a:rPr>
              <a:t>Kadınlar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631087" y="3572623"/>
            <a:ext cx="644769" cy="15125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spcBef>
                <a:spcPts val="300"/>
              </a:spcBef>
            </a:pPr>
            <a:r>
              <a:rPr lang="tr-TR" sz="800" dirty="0">
                <a:latin typeface="Arial" pitchFamily="34" charset="0"/>
                <a:cs typeface="Arial" pitchFamily="34" charset="0"/>
              </a:rPr>
              <a:t>Baz: 340</a:t>
            </a:r>
            <a:endParaRPr lang="en-US" sz="800" dirty="0" err="1"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013997" y="3572623"/>
            <a:ext cx="644769" cy="15125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spcBef>
                <a:spcPts val="300"/>
              </a:spcBef>
            </a:pPr>
            <a:r>
              <a:rPr lang="tr-TR" sz="800" dirty="0">
                <a:latin typeface="Arial" pitchFamily="34" charset="0"/>
                <a:cs typeface="Arial" pitchFamily="34" charset="0"/>
              </a:rPr>
              <a:t>Baz: 202</a:t>
            </a:r>
            <a:endParaRPr lang="en-US" sz="800" dirty="0" err="1"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220072" y="3572623"/>
            <a:ext cx="644769" cy="15125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spcBef>
                <a:spcPts val="300"/>
              </a:spcBef>
            </a:pPr>
            <a:r>
              <a:rPr lang="tr-TR" sz="800" dirty="0">
                <a:latin typeface="Arial" pitchFamily="34" charset="0"/>
                <a:cs typeface="Arial" pitchFamily="34" charset="0"/>
              </a:rPr>
              <a:t>Baz: 138</a:t>
            </a:r>
            <a:endParaRPr lang="en-US" sz="800" dirty="0" err="1"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516216" y="3572623"/>
            <a:ext cx="644769" cy="15125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spcBef>
                <a:spcPts val="300"/>
              </a:spcBef>
            </a:pPr>
            <a:r>
              <a:rPr lang="tr-TR" sz="800" dirty="0">
                <a:latin typeface="Arial" pitchFamily="34" charset="0"/>
                <a:cs typeface="Arial" pitchFamily="34" charset="0"/>
              </a:rPr>
              <a:t>Baz: 133</a:t>
            </a:r>
            <a:endParaRPr lang="en-US" sz="800" dirty="0" err="1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26" name="Chart 25"/>
          <p:cNvGraphicFramePr/>
          <p:nvPr>
            <p:extLst>
              <p:ext uri="{D42A27DB-BD31-4B8C-83A1-F6EECF244321}">
                <p14:modId xmlns:p14="http://schemas.microsoft.com/office/powerpoint/2010/main" val="428812010"/>
              </p:ext>
            </p:extLst>
          </p:nvPr>
        </p:nvGraphicFramePr>
        <p:xfrm>
          <a:off x="3952748" y="1249181"/>
          <a:ext cx="1184245" cy="23123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27" name="Chart 26"/>
          <p:cNvGraphicFramePr/>
          <p:nvPr>
            <p:extLst>
              <p:ext uri="{D42A27DB-BD31-4B8C-83A1-F6EECF244321}">
                <p14:modId xmlns:p14="http://schemas.microsoft.com/office/powerpoint/2010/main" val="950153488"/>
              </p:ext>
            </p:extLst>
          </p:nvPr>
        </p:nvGraphicFramePr>
        <p:xfrm>
          <a:off x="5214461" y="1249181"/>
          <a:ext cx="1184245" cy="23107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8" name="Oval 27"/>
          <p:cNvSpPr/>
          <p:nvPr/>
        </p:nvSpPr>
        <p:spPr bwMode="gray">
          <a:xfrm>
            <a:off x="4726518" y="1491645"/>
            <a:ext cx="288032" cy="288032"/>
          </a:xfrm>
          <a:prstGeom prst="ellipse">
            <a:avLst/>
          </a:prstGeom>
          <a:noFill/>
          <a:ln w="2222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indent="0" algn="ctr">
              <a:spcBef>
                <a:spcPts val="300"/>
              </a:spcBef>
              <a:buFont typeface="Courier New" pitchFamily="49" charset="0"/>
              <a:buNone/>
            </a:pPr>
            <a:endParaRPr lang="en-US" sz="1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0" name="Oval 29"/>
          <p:cNvSpPr/>
          <p:nvPr/>
        </p:nvSpPr>
        <p:spPr bwMode="gray">
          <a:xfrm>
            <a:off x="6295106" y="161287"/>
            <a:ext cx="288032" cy="288032"/>
          </a:xfrm>
          <a:prstGeom prst="ellipse">
            <a:avLst/>
          </a:prstGeom>
          <a:noFill/>
          <a:ln w="22225">
            <a:solidFill>
              <a:schemeClr val="accent6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indent="0" algn="ctr">
              <a:spcBef>
                <a:spcPts val="300"/>
              </a:spcBef>
              <a:buFont typeface="Courier New" pitchFamily="49" charset="0"/>
              <a:buNone/>
            </a:pPr>
            <a:endParaRPr lang="en-US" sz="1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6655146" y="183234"/>
            <a:ext cx="1186469" cy="26608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spcBef>
                <a:spcPts val="300"/>
              </a:spcBef>
            </a:pPr>
            <a:r>
              <a:rPr lang="tr-TR" sz="600" dirty="0">
                <a:latin typeface="Arial" pitchFamily="34" charset="0"/>
                <a:cs typeface="Arial" pitchFamily="34" charset="0"/>
              </a:rPr>
              <a:t>İstatistiki açıdan anlamlı farklılık içeren  ifadeleri belirtmek amacıyla kullanılmıştır</a:t>
            </a:r>
            <a:endParaRPr lang="en-US" sz="600" dirty="0" err="1">
              <a:latin typeface="Arial" pitchFamily="34" charset="0"/>
              <a:cs typeface="Arial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460076" y="1105723"/>
            <a:ext cx="1181762" cy="23082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lvl="0" indent="0" defTabSz="91440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9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j-ea"/>
                <a:cs typeface="+mj-cs"/>
                <a:sym typeface="Avenir Roman"/>
              </a:rPr>
              <a:t>İstanbul’da yaşayanlar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761107" y="1105723"/>
            <a:ext cx="1270179" cy="23082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lvl="0" indent="0" defTabSz="91440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9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j-ea"/>
                <a:cs typeface="+mj-cs"/>
                <a:sym typeface="Avenir Roman"/>
              </a:rPr>
              <a:t>Diğer illerde yaşayanlar</a:t>
            </a:r>
          </a:p>
        </p:txBody>
      </p:sp>
      <p:graphicFrame>
        <p:nvGraphicFramePr>
          <p:cNvPr id="38" name="Chart 37"/>
          <p:cNvGraphicFramePr/>
          <p:nvPr>
            <p:extLst>
              <p:ext uri="{D42A27DB-BD31-4B8C-83A1-F6EECF244321}">
                <p14:modId xmlns:p14="http://schemas.microsoft.com/office/powerpoint/2010/main" val="2335797818"/>
              </p:ext>
            </p:extLst>
          </p:nvPr>
        </p:nvGraphicFramePr>
        <p:xfrm>
          <a:off x="6510497" y="1249181"/>
          <a:ext cx="1184245" cy="23107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39" name="Chart 38"/>
          <p:cNvGraphicFramePr/>
          <p:nvPr>
            <p:extLst>
              <p:ext uri="{D42A27DB-BD31-4B8C-83A1-F6EECF244321}">
                <p14:modId xmlns:p14="http://schemas.microsoft.com/office/powerpoint/2010/main" val="2320607366"/>
              </p:ext>
            </p:extLst>
          </p:nvPr>
        </p:nvGraphicFramePr>
        <p:xfrm>
          <a:off x="7772210" y="1249181"/>
          <a:ext cx="1184245" cy="23107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40" name="Oval 39"/>
          <p:cNvSpPr/>
          <p:nvPr/>
        </p:nvSpPr>
        <p:spPr bwMode="gray">
          <a:xfrm>
            <a:off x="8307286" y="2260552"/>
            <a:ext cx="288032" cy="288032"/>
          </a:xfrm>
          <a:prstGeom prst="ellipse">
            <a:avLst/>
          </a:prstGeom>
          <a:noFill/>
          <a:ln w="2222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indent="0" algn="ctr">
              <a:spcBef>
                <a:spcPts val="300"/>
              </a:spcBef>
              <a:buFont typeface="Courier New" pitchFamily="49" charset="0"/>
              <a:buNone/>
            </a:pPr>
            <a:endParaRPr lang="en-US" sz="1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7806533" y="3572623"/>
            <a:ext cx="644769" cy="15125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spcBef>
                <a:spcPts val="300"/>
              </a:spcBef>
            </a:pPr>
            <a:r>
              <a:rPr lang="tr-TR" sz="800" dirty="0">
                <a:latin typeface="Arial" pitchFamily="34" charset="0"/>
                <a:cs typeface="Arial" pitchFamily="34" charset="0"/>
              </a:rPr>
              <a:t>Baz: 207</a:t>
            </a:r>
            <a:endParaRPr lang="en-US" sz="800" dirty="0" err="1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17520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851" y="195419"/>
            <a:ext cx="7448359" cy="576105"/>
          </a:xfrm>
        </p:spPr>
        <p:txBody>
          <a:bodyPr anchor="ctr"/>
          <a:lstStyle/>
          <a:p>
            <a:r>
              <a:rPr lang="tr-TR" sz="1800" dirty="0"/>
              <a:t>İmkanımız Olsa Hangi Teknolojik Ürünleri Sürekli Yenilemek İsterdik?</a:t>
            </a:r>
            <a:br>
              <a:rPr lang="tr-TR" sz="1800" dirty="0"/>
            </a:br>
            <a:r>
              <a:rPr lang="tr-TR" sz="1400" dirty="0">
                <a:solidFill>
                  <a:srgbClr val="FF0000"/>
                </a:solidFill>
              </a:rPr>
              <a:t>Demografik </a:t>
            </a:r>
            <a:r>
              <a:rPr lang="tr-TR" sz="1400" dirty="0" err="1">
                <a:solidFill>
                  <a:srgbClr val="FF0000"/>
                </a:solidFill>
              </a:rPr>
              <a:t>kırılımlar</a:t>
            </a:r>
            <a:r>
              <a:rPr lang="tr-TR" sz="1400" dirty="0">
                <a:solidFill>
                  <a:srgbClr val="FF0000"/>
                </a:solidFill>
              </a:rPr>
              <a:t> bazında sonuçlar (%)</a:t>
            </a:r>
            <a:endParaRPr lang="en-US" sz="1800" dirty="0">
              <a:solidFill>
                <a:srgbClr val="FF0000"/>
              </a:solidFill>
            </a:endParaRPr>
          </a:p>
        </p:txBody>
      </p:sp>
      <p:sp>
        <p:nvSpPr>
          <p:cNvPr id="15" name="Rectangle 14"/>
          <p:cNvSpPr/>
          <p:nvPr/>
        </p:nvSpPr>
        <p:spPr bwMode="gray">
          <a:xfrm>
            <a:off x="35496" y="1078741"/>
            <a:ext cx="2609126" cy="3513031"/>
          </a:xfrm>
          <a:prstGeom prst="rect">
            <a:avLst/>
          </a:prstGeom>
          <a:solidFill>
            <a:schemeClr val="accent1">
              <a:alpha val="91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indent="0" algn="ctr">
              <a:spcBef>
                <a:spcPts val="300"/>
              </a:spcBef>
              <a:buFont typeface="Courier New" pitchFamily="49" charset="0"/>
              <a:buNone/>
            </a:pPr>
            <a:endParaRPr lang="en-US" sz="1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10757898"/>
              </p:ext>
            </p:extLst>
          </p:nvPr>
        </p:nvGraphicFramePr>
        <p:xfrm>
          <a:off x="47389" y="1052650"/>
          <a:ext cx="2539355" cy="3539124"/>
        </p:xfrm>
        <a:graphic>
          <a:graphicData uri="http://schemas.openxmlformats.org/drawingml/2006/table">
            <a:tbl>
              <a:tblPr/>
              <a:tblGrid>
                <a:gridCol w="25393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93236"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1" i="0" u="none" strike="noStrike" kern="1200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Akıllı</a:t>
                      </a:r>
                      <a:r>
                        <a:rPr lang="en-US" sz="14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400" b="1" i="0" u="none" strike="noStrike" kern="1200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telefon</a:t>
                      </a:r>
                      <a:endParaRPr lang="en-US" sz="1400" b="1" i="0" u="none" strike="noStrike" kern="12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3236"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1" i="0" u="none" strike="noStrike" kern="1200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Bilgisayar</a:t>
                      </a:r>
                      <a:endParaRPr lang="en-US" sz="1400" b="1" i="0" u="none" strike="noStrike" kern="12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3236"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Tablet</a:t>
                      </a: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3236"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1" i="0" u="none" strike="noStrike" kern="1200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Televizyon</a:t>
                      </a:r>
                      <a:endParaRPr lang="en-US" sz="1400" b="1" i="0" u="none" strike="noStrike" kern="12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75693758"/>
                  </a:ext>
                </a:extLst>
              </a:tr>
              <a:tr h="393236"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1" i="0" u="none" strike="noStrike" kern="1200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Akıllı</a:t>
                      </a:r>
                      <a:r>
                        <a:rPr lang="en-US" sz="14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400" b="1" i="0" u="none" strike="noStrike" kern="1200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saat</a:t>
                      </a:r>
                      <a:endParaRPr lang="en-US" sz="1400" b="1" i="0" u="none" strike="noStrike" kern="12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01190257"/>
                  </a:ext>
                </a:extLst>
              </a:tr>
              <a:tr h="393236"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1" i="0" u="none" strike="noStrike" kern="1200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Oyun</a:t>
                      </a:r>
                      <a:r>
                        <a:rPr lang="en-US" sz="14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400" b="1" i="0" u="none" strike="noStrike" kern="1200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konsolları</a:t>
                      </a:r>
                      <a:endParaRPr lang="en-US" sz="1400" b="1" i="0" u="none" strike="noStrike" kern="12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02746622"/>
                  </a:ext>
                </a:extLst>
              </a:tr>
              <a:tr h="393236"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Smart TV</a:t>
                      </a: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789486650"/>
                  </a:ext>
                </a:extLst>
              </a:tr>
              <a:tr h="393236"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1" i="0" u="none" strike="noStrike" kern="1200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Fotoğraf</a:t>
                      </a:r>
                      <a:r>
                        <a:rPr lang="en-US" sz="14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400" b="1" i="0" u="none" strike="noStrike" kern="1200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makinesi</a:t>
                      </a:r>
                      <a:endParaRPr lang="en-US" sz="1400" b="1" i="0" u="none" strike="noStrike" kern="12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352333298"/>
                  </a:ext>
                </a:extLst>
              </a:tr>
              <a:tr h="393236"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n-US" sz="1400" b="1" i="0" u="none" strike="noStrike" kern="1200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Dijital</a:t>
                      </a:r>
                      <a:r>
                        <a:rPr lang="en-US" sz="14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400" b="1" i="0" u="none" strike="noStrike" kern="1200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müzik</a:t>
                      </a:r>
                      <a:r>
                        <a:rPr lang="en-US" sz="14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400" b="1" i="0" u="none" strike="noStrike" kern="1200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sistemleri</a:t>
                      </a:r>
                      <a:endParaRPr lang="en-US" sz="1400" b="1" i="0" u="none" strike="noStrike" kern="12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60294378"/>
                  </a:ext>
                </a:extLst>
              </a:tr>
            </a:tbl>
          </a:graphicData>
        </a:graphic>
      </p:graphicFrame>
      <p:sp>
        <p:nvSpPr>
          <p:cNvPr id="17" name="TextBox 16"/>
          <p:cNvSpPr txBox="1"/>
          <p:nvPr/>
        </p:nvSpPr>
        <p:spPr>
          <a:xfrm>
            <a:off x="2742859" y="771524"/>
            <a:ext cx="1616294" cy="27699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lvl="0" indent="0" defTabSz="91440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j-ea"/>
                <a:cs typeface="+mj-cs"/>
                <a:sym typeface="Avenir Roman"/>
              </a:rPr>
              <a:t>Toplam</a:t>
            </a:r>
          </a:p>
        </p:txBody>
      </p:sp>
      <p:graphicFrame>
        <p:nvGraphicFramePr>
          <p:cNvPr id="18" name="Chart 17"/>
          <p:cNvGraphicFramePr/>
          <p:nvPr>
            <p:extLst>
              <p:ext uri="{D42A27DB-BD31-4B8C-83A1-F6EECF244321}">
                <p14:modId xmlns:p14="http://schemas.microsoft.com/office/powerpoint/2010/main" val="3630828820"/>
              </p:ext>
            </p:extLst>
          </p:nvPr>
        </p:nvGraphicFramePr>
        <p:xfrm>
          <a:off x="2739682" y="961149"/>
          <a:ext cx="1184245" cy="38428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0" name="TextBox 19"/>
          <p:cNvSpPr txBox="1"/>
          <p:nvPr/>
        </p:nvSpPr>
        <p:spPr>
          <a:xfrm>
            <a:off x="3923929" y="771524"/>
            <a:ext cx="936104" cy="27699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lvl="0" indent="0" defTabSz="91440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j-ea"/>
                <a:cs typeface="+mj-cs"/>
                <a:sym typeface="Avenir Roman"/>
              </a:rPr>
              <a:t>Erkekler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148064" y="771524"/>
            <a:ext cx="1080120" cy="27699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lvl="0" indent="0" defTabSz="91440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j-ea"/>
                <a:cs typeface="+mj-cs"/>
                <a:sym typeface="Avenir Roman"/>
              </a:rPr>
              <a:t>Kadınlar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631087" y="4868767"/>
            <a:ext cx="644769" cy="15125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spcBef>
                <a:spcPts val="300"/>
              </a:spcBef>
            </a:pPr>
            <a:r>
              <a:rPr lang="tr-TR" sz="800" dirty="0">
                <a:latin typeface="Arial" pitchFamily="34" charset="0"/>
                <a:cs typeface="Arial" pitchFamily="34" charset="0"/>
              </a:rPr>
              <a:t>Baz: 340</a:t>
            </a:r>
            <a:endParaRPr lang="en-US" sz="800" dirty="0" err="1"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013997" y="4868767"/>
            <a:ext cx="644769" cy="15125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spcBef>
                <a:spcPts val="300"/>
              </a:spcBef>
            </a:pPr>
            <a:r>
              <a:rPr lang="tr-TR" sz="800" dirty="0">
                <a:latin typeface="Arial" pitchFamily="34" charset="0"/>
                <a:cs typeface="Arial" pitchFamily="34" charset="0"/>
              </a:rPr>
              <a:t>Baz: 202</a:t>
            </a:r>
            <a:endParaRPr lang="en-US" sz="800" dirty="0" err="1"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220072" y="4868767"/>
            <a:ext cx="644769" cy="15125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spcBef>
                <a:spcPts val="300"/>
              </a:spcBef>
            </a:pPr>
            <a:r>
              <a:rPr lang="tr-TR" sz="800" dirty="0">
                <a:latin typeface="Arial" pitchFamily="34" charset="0"/>
                <a:cs typeface="Arial" pitchFamily="34" charset="0"/>
              </a:rPr>
              <a:t>Baz: 138</a:t>
            </a:r>
            <a:endParaRPr lang="en-US" sz="800" dirty="0" err="1"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516216" y="4868767"/>
            <a:ext cx="644769" cy="15125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spcBef>
                <a:spcPts val="300"/>
              </a:spcBef>
            </a:pPr>
            <a:r>
              <a:rPr lang="tr-TR" sz="800" dirty="0">
                <a:latin typeface="Arial" pitchFamily="34" charset="0"/>
                <a:cs typeface="Arial" pitchFamily="34" charset="0"/>
              </a:rPr>
              <a:t>Baz: 133</a:t>
            </a:r>
            <a:endParaRPr lang="en-US" sz="800" dirty="0" err="1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26" name="Chart 25"/>
          <p:cNvGraphicFramePr/>
          <p:nvPr>
            <p:extLst>
              <p:ext uri="{D42A27DB-BD31-4B8C-83A1-F6EECF244321}">
                <p14:modId xmlns:p14="http://schemas.microsoft.com/office/powerpoint/2010/main" val="749213402"/>
              </p:ext>
            </p:extLst>
          </p:nvPr>
        </p:nvGraphicFramePr>
        <p:xfrm>
          <a:off x="3952748" y="961149"/>
          <a:ext cx="1184245" cy="38428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27" name="Chart 26"/>
          <p:cNvGraphicFramePr/>
          <p:nvPr>
            <p:extLst>
              <p:ext uri="{D42A27DB-BD31-4B8C-83A1-F6EECF244321}">
                <p14:modId xmlns:p14="http://schemas.microsoft.com/office/powerpoint/2010/main" val="2719184656"/>
              </p:ext>
            </p:extLst>
          </p:nvPr>
        </p:nvGraphicFramePr>
        <p:xfrm>
          <a:off x="5214461" y="961148"/>
          <a:ext cx="1184245" cy="38401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8" name="Oval 27"/>
          <p:cNvSpPr/>
          <p:nvPr/>
        </p:nvSpPr>
        <p:spPr bwMode="gray">
          <a:xfrm>
            <a:off x="4529990" y="2283718"/>
            <a:ext cx="288032" cy="288032"/>
          </a:xfrm>
          <a:prstGeom prst="ellipse">
            <a:avLst/>
          </a:prstGeom>
          <a:noFill/>
          <a:ln w="2222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indent="0" algn="ctr">
              <a:spcBef>
                <a:spcPts val="300"/>
              </a:spcBef>
              <a:buFont typeface="Courier New" pitchFamily="49" charset="0"/>
              <a:buNone/>
            </a:pPr>
            <a:endParaRPr lang="en-US" sz="1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0" name="Oval 29"/>
          <p:cNvSpPr/>
          <p:nvPr/>
        </p:nvSpPr>
        <p:spPr bwMode="gray">
          <a:xfrm>
            <a:off x="7561995" y="161287"/>
            <a:ext cx="288032" cy="288032"/>
          </a:xfrm>
          <a:prstGeom prst="ellipse">
            <a:avLst/>
          </a:prstGeom>
          <a:noFill/>
          <a:ln w="22225">
            <a:solidFill>
              <a:schemeClr val="accent6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indent="0" algn="ctr">
              <a:spcBef>
                <a:spcPts val="300"/>
              </a:spcBef>
              <a:buFont typeface="Courier New" pitchFamily="49" charset="0"/>
              <a:buNone/>
            </a:pPr>
            <a:endParaRPr lang="en-US" sz="1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7922035" y="183234"/>
            <a:ext cx="1186469" cy="26608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spcBef>
                <a:spcPts val="300"/>
              </a:spcBef>
            </a:pPr>
            <a:r>
              <a:rPr lang="tr-TR" sz="600" dirty="0">
                <a:latin typeface="Arial" pitchFamily="34" charset="0"/>
                <a:cs typeface="Arial" pitchFamily="34" charset="0"/>
              </a:rPr>
              <a:t>İstatistiki açıdan anlamlı farklılık içeren  ifadeleri belirtmek amacıyla kullanılmıştır</a:t>
            </a:r>
            <a:endParaRPr lang="en-US" sz="600" dirty="0" err="1">
              <a:latin typeface="Arial" pitchFamily="34" charset="0"/>
              <a:cs typeface="Arial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460076" y="817691"/>
            <a:ext cx="1181762" cy="23082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lvl="0" indent="0" defTabSz="91440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9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j-ea"/>
                <a:cs typeface="+mj-cs"/>
                <a:sym typeface="Avenir Roman"/>
              </a:rPr>
              <a:t>İstanbul’da yaşayanlar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761107" y="817691"/>
            <a:ext cx="1270179" cy="23082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lvl="0" indent="0" defTabSz="91440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9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j-ea"/>
                <a:cs typeface="+mj-cs"/>
                <a:sym typeface="Avenir Roman"/>
              </a:rPr>
              <a:t>Diğer illerde yaşayanlar</a:t>
            </a:r>
          </a:p>
        </p:txBody>
      </p:sp>
      <p:graphicFrame>
        <p:nvGraphicFramePr>
          <p:cNvPr id="38" name="Chart 37"/>
          <p:cNvGraphicFramePr/>
          <p:nvPr>
            <p:extLst>
              <p:ext uri="{D42A27DB-BD31-4B8C-83A1-F6EECF244321}">
                <p14:modId xmlns:p14="http://schemas.microsoft.com/office/powerpoint/2010/main" val="3955139342"/>
              </p:ext>
            </p:extLst>
          </p:nvPr>
        </p:nvGraphicFramePr>
        <p:xfrm>
          <a:off x="6510497" y="961148"/>
          <a:ext cx="1184245" cy="38401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39" name="Chart 38"/>
          <p:cNvGraphicFramePr/>
          <p:nvPr>
            <p:extLst>
              <p:ext uri="{D42A27DB-BD31-4B8C-83A1-F6EECF244321}">
                <p14:modId xmlns:p14="http://schemas.microsoft.com/office/powerpoint/2010/main" val="1937397940"/>
              </p:ext>
            </p:extLst>
          </p:nvPr>
        </p:nvGraphicFramePr>
        <p:xfrm>
          <a:off x="7772210" y="961148"/>
          <a:ext cx="1184245" cy="38401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44" name="TextBox 43"/>
          <p:cNvSpPr txBox="1"/>
          <p:nvPr/>
        </p:nvSpPr>
        <p:spPr>
          <a:xfrm>
            <a:off x="7806533" y="4868767"/>
            <a:ext cx="644769" cy="15125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spcBef>
                <a:spcPts val="300"/>
              </a:spcBef>
            </a:pPr>
            <a:r>
              <a:rPr lang="tr-TR" sz="800" dirty="0">
                <a:latin typeface="Arial" pitchFamily="34" charset="0"/>
                <a:cs typeface="Arial" pitchFamily="34" charset="0"/>
              </a:rPr>
              <a:t>Baz: 207</a:t>
            </a:r>
            <a:endParaRPr lang="en-US" sz="800" dirty="0" err="1">
              <a:latin typeface="Arial" pitchFamily="34" charset="0"/>
              <a:cs typeface="Arial" pitchFamily="34" charset="0"/>
            </a:endParaRPr>
          </a:p>
        </p:txBody>
      </p:sp>
      <p:sp>
        <p:nvSpPr>
          <p:cNvPr id="29" name="Oval 28"/>
          <p:cNvSpPr/>
          <p:nvPr/>
        </p:nvSpPr>
        <p:spPr bwMode="gray">
          <a:xfrm>
            <a:off x="4193871" y="3117334"/>
            <a:ext cx="288032" cy="288032"/>
          </a:xfrm>
          <a:prstGeom prst="ellipse">
            <a:avLst/>
          </a:prstGeom>
          <a:noFill/>
          <a:ln w="2222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indent="0" algn="ctr">
              <a:spcBef>
                <a:spcPts val="300"/>
              </a:spcBef>
              <a:buFont typeface="Courier New" pitchFamily="49" charset="0"/>
              <a:buNone/>
            </a:pPr>
            <a:endParaRPr lang="en-US" sz="1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2" name="Oval 31"/>
          <p:cNvSpPr/>
          <p:nvPr/>
        </p:nvSpPr>
        <p:spPr bwMode="gray">
          <a:xfrm>
            <a:off x="5407712" y="3913614"/>
            <a:ext cx="288032" cy="288032"/>
          </a:xfrm>
          <a:prstGeom prst="ellipse">
            <a:avLst/>
          </a:prstGeom>
          <a:noFill/>
          <a:ln w="2222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indent="0" algn="ctr">
              <a:spcBef>
                <a:spcPts val="300"/>
              </a:spcBef>
              <a:buFont typeface="Courier New" pitchFamily="49" charset="0"/>
              <a:buNone/>
            </a:pPr>
            <a:endParaRPr lang="en-US" sz="1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3" name="Oval 32"/>
          <p:cNvSpPr/>
          <p:nvPr/>
        </p:nvSpPr>
        <p:spPr bwMode="gray">
          <a:xfrm>
            <a:off x="8307286" y="2283718"/>
            <a:ext cx="288032" cy="288032"/>
          </a:xfrm>
          <a:prstGeom prst="ellipse">
            <a:avLst/>
          </a:prstGeom>
          <a:noFill/>
          <a:ln w="2222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indent="0" algn="ctr">
              <a:spcBef>
                <a:spcPts val="300"/>
              </a:spcBef>
              <a:buFont typeface="Courier New" pitchFamily="49" charset="0"/>
              <a:buNone/>
            </a:pPr>
            <a:endParaRPr lang="en-US" sz="1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7596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30" y="51469"/>
            <a:ext cx="5047426" cy="504742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 bwMode="gray">
          <a:xfrm>
            <a:off x="4211960" y="946046"/>
            <a:ext cx="432048" cy="72008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indent="0" algn="ctr">
              <a:spcBef>
                <a:spcPts val="300"/>
              </a:spcBef>
              <a:buFont typeface="Courier New" pitchFamily="49" charset="0"/>
              <a:buNone/>
            </a:pPr>
            <a:endParaRPr lang="en-US" sz="1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7"/>
          <p:cNvSpPr/>
          <p:nvPr/>
        </p:nvSpPr>
        <p:spPr bwMode="gray">
          <a:xfrm>
            <a:off x="3491880" y="3795886"/>
            <a:ext cx="504056" cy="144016"/>
          </a:xfrm>
          <a:prstGeom prst="rect">
            <a:avLst/>
          </a:prstGeom>
          <a:solidFill>
            <a:srgbClr val="F0F0F0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indent="0" algn="ctr">
              <a:spcBef>
                <a:spcPts val="300"/>
              </a:spcBef>
              <a:buFont typeface="Courier New" pitchFamily="49" charset="0"/>
              <a:buNone/>
            </a:pPr>
            <a:endParaRPr lang="en-US" sz="1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148064" y="3219822"/>
            <a:ext cx="3888432" cy="108012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spcBef>
                <a:spcPts val="300"/>
              </a:spcBef>
            </a:pPr>
            <a:r>
              <a:rPr lang="tr-TR" sz="1600" b="1" dirty="0">
                <a:latin typeface="Arial" pitchFamily="34" charset="0"/>
                <a:cs typeface="Arial" pitchFamily="34" charset="0"/>
              </a:rPr>
              <a:t>İnsan İlişkileri</a:t>
            </a:r>
            <a:endParaRPr lang="en-US" sz="1600" b="1" dirty="0" err="1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52035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851" y="195419"/>
            <a:ext cx="8424613" cy="576105"/>
          </a:xfrm>
        </p:spPr>
        <p:txBody>
          <a:bodyPr anchor="ctr"/>
          <a:lstStyle/>
          <a:p>
            <a:r>
              <a:rPr lang="tr-TR" sz="1800" dirty="0"/>
              <a:t>Kişisel Bir Sorun </a:t>
            </a:r>
            <a:r>
              <a:rPr lang="tr-TR" sz="1100" dirty="0"/>
              <a:t>(Fiziksel veya Ruhsal) </a:t>
            </a:r>
            <a:r>
              <a:rPr lang="tr-TR" sz="1800" dirty="0"/>
              <a:t>Yaşadığınızda Bunu Kiminle Paylaşıyoruz?</a:t>
            </a:r>
            <a:br>
              <a:rPr lang="tr-TR" sz="1800" dirty="0"/>
            </a:br>
            <a:r>
              <a:rPr lang="tr-TR" sz="1400" dirty="0">
                <a:solidFill>
                  <a:srgbClr val="FF0000"/>
                </a:solidFill>
              </a:rPr>
              <a:t>Demografik </a:t>
            </a:r>
            <a:r>
              <a:rPr lang="tr-TR" sz="1400" dirty="0" err="1">
                <a:solidFill>
                  <a:srgbClr val="FF0000"/>
                </a:solidFill>
              </a:rPr>
              <a:t>kırılımlar</a:t>
            </a:r>
            <a:r>
              <a:rPr lang="tr-TR" sz="1400" dirty="0">
                <a:solidFill>
                  <a:srgbClr val="FF0000"/>
                </a:solidFill>
              </a:rPr>
              <a:t> bazında sonuçlar (%)</a:t>
            </a:r>
            <a:endParaRPr lang="en-US" sz="1800" dirty="0">
              <a:solidFill>
                <a:srgbClr val="FF0000"/>
              </a:solidFill>
            </a:endParaRPr>
          </a:p>
        </p:txBody>
      </p:sp>
      <p:sp>
        <p:nvSpPr>
          <p:cNvPr id="15" name="Rectangle 14"/>
          <p:cNvSpPr/>
          <p:nvPr/>
        </p:nvSpPr>
        <p:spPr bwMode="gray">
          <a:xfrm>
            <a:off x="35496" y="1078741"/>
            <a:ext cx="2609126" cy="3513031"/>
          </a:xfrm>
          <a:prstGeom prst="rect">
            <a:avLst/>
          </a:prstGeom>
          <a:solidFill>
            <a:schemeClr val="accent1">
              <a:alpha val="91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indent="0" algn="ctr">
              <a:spcBef>
                <a:spcPts val="300"/>
              </a:spcBef>
              <a:buFont typeface="Courier New" pitchFamily="49" charset="0"/>
              <a:buNone/>
            </a:pPr>
            <a:endParaRPr lang="en-US" sz="1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6" name="Table 15"/>
          <p:cNvGraphicFramePr>
            <a:graphicFrameLocks noGrp="1"/>
          </p:cNvGraphicFramePr>
          <p:nvPr>
            <p:extLst/>
          </p:nvPr>
        </p:nvGraphicFramePr>
        <p:xfrm>
          <a:off x="47389" y="1052650"/>
          <a:ext cx="2539355" cy="3580228"/>
        </p:xfrm>
        <a:graphic>
          <a:graphicData uri="http://schemas.openxmlformats.org/drawingml/2006/table">
            <a:tbl>
              <a:tblPr/>
              <a:tblGrid>
                <a:gridCol w="25393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93236"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n-US" sz="1400" b="1" i="0" u="none" strike="noStrike" kern="1200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Eşim</a:t>
                      </a:r>
                      <a:endParaRPr lang="en-US" sz="1400" b="1" i="0" u="none" strike="noStrike" kern="12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3236"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n-US" sz="1400" b="1" i="0" u="none" strike="noStrike" kern="1200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Annem</a:t>
                      </a:r>
                      <a:endParaRPr lang="en-US" sz="1400" b="1" i="0" u="none" strike="noStrike" kern="12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3236"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n-US" sz="14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Yakın </a:t>
                      </a:r>
                      <a:r>
                        <a:rPr lang="en-US" sz="1400" b="1" i="0" u="none" strike="noStrike" kern="1200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arkadaşlarım</a:t>
                      </a:r>
                      <a:endParaRPr lang="en-US" sz="1400" b="1" i="0" u="none" strike="noStrike" kern="12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3236"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n-US" sz="1400" b="1" i="0" u="none" strike="noStrike" kern="1200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Kardeşlerim</a:t>
                      </a:r>
                      <a:endParaRPr lang="en-US" sz="1400" b="1" i="0" u="none" strike="noStrike" kern="12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75693758"/>
                  </a:ext>
                </a:extLst>
              </a:tr>
              <a:tr h="393236"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n-US" sz="1400" b="1" i="0" u="none" strike="noStrike" kern="1200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Babam</a:t>
                      </a:r>
                      <a:endParaRPr lang="en-US" sz="1400" b="1" i="0" u="none" strike="noStrike" kern="12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01190257"/>
                  </a:ext>
                </a:extLst>
              </a:tr>
              <a:tr h="393236"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n-US" sz="1400" b="1" i="0" u="none" strike="noStrike" kern="1200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Konunun</a:t>
                      </a:r>
                      <a:r>
                        <a:rPr lang="en-US" sz="14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400" b="1" i="0" u="none" strike="noStrike" kern="1200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uzmanı</a:t>
                      </a:r>
                      <a:r>
                        <a:rPr lang="en-US" sz="14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400" b="1" i="0" u="none" strike="noStrike" kern="1200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kişiler</a:t>
                      </a:r>
                      <a:endParaRPr lang="en-US" sz="1400" b="1" i="0" u="none" strike="noStrike" kern="12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02746622"/>
                  </a:ext>
                </a:extLst>
              </a:tr>
              <a:tr h="393236"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n-US" sz="1400" b="1" i="0" u="none" strike="noStrike" kern="1200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Çocuğum</a:t>
                      </a:r>
                      <a:endParaRPr lang="en-US" sz="1400" b="1" i="0" u="none" strike="noStrike" kern="12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789486650"/>
                  </a:ext>
                </a:extLst>
              </a:tr>
              <a:tr h="393236"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n-US" sz="14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Yakın </a:t>
                      </a:r>
                      <a:r>
                        <a:rPr lang="en-US" sz="1400" b="1" i="0" u="none" strike="noStrike" kern="1200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akrabalarım</a:t>
                      </a:r>
                      <a:endParaRPr lang="en-US" sz="1400" b="1" i="0" u="none" strike="noStrike" kern="12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352333298"/>
                  </a:ext>
                </a:extLst>
              </a:tr>
              <a:tr h="393236"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n-US" sz="1400" b="1" i="0" u="none" strike="noStrike" kern="1200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İlgili</a:t>
                      </a:r>
                      <a:r>
                        <a:rPr lang="en-US" sz="14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400" b="1" i="0" u="none" strike="noStrike" kern="1200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dijital</a:t>
                      </a:r>
                      <a:r>
                        <a:rPr lang="en-US" sz="14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400" b="1" i="0" u="none" strike="noStrike" kern="1200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platformlar</a:t>
                      </a:r>
                      <a:r>
                        <a:rPr lang="en-US" sz="14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 / </a:t>
                      </a:r>
                      <a:r>
                        <a:rPr lang="en-US" sz="1400" b="1" i="0" u="none" strike="noStrike" kern="1200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bloglar</a:t>
                      </a:r>
                      <a:r>
                        <a:rPr lang="en-US" sz="14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 / </a:t>
                      </a:r>
                      <a:r>
                        <a:rPr lang="en-US" sz="1400" b="1" i="0" u="none" strike="noStrike" kern="1200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forumlar</a:t>
                      </a:r>
                      <a:endParaRPr lang="en-US" sz="1400" b="1" i="0" u="none" strike="noStrike" kern="12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60294378"/>
                  </a:ext>
                </a:extLst>
              </a:tr>
            </a:tbl>
          </a:graphicData>
        </a:graphic>
      </p:graphicFrame>
      <p:sp>
        <p:nvSpPr>
          <p:cNvPr id="17" name="TextBox 16"/>
          <p:cNvSpPr txBox="1"/>
          <p:nvPr/>
        </p:nvSpPr>
        <p:spPr>
          <a:xfrm>
            <a:off x="2742859" y="771524"/>
            <a:ext cx="1616294" cy="27699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lvl="0" indent="0" defTabSz="91440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j-ea"/>
                <a:cs typeface="+mj-cs"/>
                <a:sym typeface="Avenir Roman"/>
              </a:rPr>
              <a:t>Toplam</a:t>
            </a:r>
          </a:p>
        </p:txBody>
      </p:sp>
      <p:graphicFrame>
        <p:nvGraphicFramePr>
          <p:cNvPr id="18" name="Chart 17"/>
          <p:cNvGraphicFramePr/>
          <p:nvPr>
            <p:extLst/>
          </p:nvPr>
        </p:nvGraphicFramePr>
        <p:xfrm>
          <a:off x="2739682" y="961149"/>
          <a:ext cx="1184245" cy="38428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0" name="TextBox 19"/>
          <p:cNvSpPr txBox="1"/>
          <p:nvPr/>
        </p:nvSpPr>
        <p:spPr>
          <a:xfrm>
            <a:off x="3923929" y="771524"/>
            <a:ext cx="936104" cy="27699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lvl="0" indent="0" defTabSz="91440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j-ea"/>
                <a:cs typeface="+mj-cs"/>
                <a:sym typeface="Avenir Roman"/>
              </a:rPr>
              <a:t>Erkekler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148064" y="771524"/>
            <a:ext cx="1080120" cy="27699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lvl="0" indent="0" defTabSz="91440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j-ea"/>
                <a:cs typeface="+mj-cs"/>
                <a:sym typeface="Avenir Roman"/>
              </a:rPr>
              <a:t>Kadınlar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631087" y="4868767"/>
            <a:ext cx="644769" cy="15125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spcBef>
                <a:spcPts val="300"/>
              </a:spcBef>
            </a:pPr>
            <a:r>
              <a:rPr lang="tr-TR" sz="800" dirty="0">
                <a:latin typeface="Arial" pitchFamily="34" charset="0"/>
                <a:cs typeface="Arial" pitchFamily="34" charset="0"/>
              </a:rPr>
              <a:t>Baz: 340</a:t>
            </a:r>
            <a:endParaRPr lang="en-US" sz="800" dirty="0" err="1"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013997" y="4868767"/>
            <a:ext cx="644769" cy="15125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spcBef>
                <a:spcPts val="300"/>
              </a:spcBef>
            </a:pPr>
            <a:r>
              <a:rPr lang="tr-TR" sz="800" dirty="0">
                <a:latin typeface="Arial" pitchFamily="34" charset="0"/>
                <a:cs typeface="Arial" pitchFamily="34" charset="0"/>
              </a:rPr>
              <a:t>Baz: 202</a:t>
            </a:r>
            <a:endParaRPr lang="en-US" sz="800" dirty="0" err="1"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220072" y="4868767"/>
            <a:ext cx="644769" cy="15125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spcBef>
                <a:spcPts val="300"/>
              </a:spcBef>
            </a:pPr>
            <a:r>
              <a:rPr lang="tr-TR" sz="800" dirty="0">
                <a:latin typeface="Arial" pitchFamily="34" charset="0"/>
                <a:cs typeface="Arial" pitchFamily="34" charset="0"/>
              </a:rPr>
              <a:t>Baz: 138</a:t>
            </a:r>
            <a:endParaRPr lang="en-US" sz="800" dirty="0" err="1"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516216" y="4868767"/>
            <a:ext cx="644769" cy="15125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spcBef>
                <a:spcPts val="300"/>
              </a:spcBef>
            </a:pPr>
            <a:r>
              <a:rPr lang="tr-TR" sz="800" dirty="0">
                <a:latin typeface="Arial" pitchFamily="34" charset="0"/>
                <a:cs typeface="Arial" pitchFamily="34" charset="0"/>
              </a:rPr>
              <a:t>Baz: 133</a:t>
            </a:r>
            <a:endParaRPr lang="en-US" sz="800" dirty="0" err="1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26" name="Chart 25"/>
          <p:cNvGraphicFramePr/>
          <p:nvPr>
            <p:extLst/>
          </p:nvPr>
        </p:nvGraphicFramePr>
        <p:xfrm>
          <a:off x="3952748" y="961149"/>
          <a:ext cx="1184245" cy="38428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27" name="Chart 26"/>
          <p:cNvGraphicFramePr/>
          <p:nvPr>
            <p:extLst/>
          </p:nvPr>
        </p:nvGraphicFramePr>
        <p:xfrm>
          <a:off x="5214461" y="961148"/>
          <a:ext cx="1184245" cy="38401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8" name="Oval 27"/>
          <p:cNvSpPr/>
          <p:nvPr/>
        </p:nvSpPr>
        <p:spPr bwMode="gray">
          <a:xfrm>
            <a:off x="5720825" y="1480608"/>
            <a:ext cx="288032" cy="288032"/>
          </a:xfrm>
          <a:prstGeom prst="ellipse">
            <a:avLst/>
          </a:prstGeom>
          <a:noFill/>
          <a:ln w="2222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indent="0" algn="ctr">
              <a:spcBef>
                <a:spcPts val="300"/>
              </a:spcBef>
              <a:buFont typeface="Courier New" pitchFamily="49" charset="0"/>
              <a:buNone/>
            </a:pPr>
            <a:endParaRPr lang="en-US" sz="1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460076" y="817691"/>
            <a:ext cx="1181762" cy="23082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lvl="0" indent="0" defTabSz="91440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9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j-ea"/>
                <a:cs typeface="+mj-cs"/>
                <a:sym typeface="Avenir Roman"/>
              </a:rPr>
              <a:t>İstanbul’da yaşayanlar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761107" y="817691"/>
            <a:ext cx="1270179" cy="23082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lvl="0" indent="0" defTabSz="91440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9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j-ea"/>
                <a:cs typeface="+mj-cs"/>
                <a:sym typeface="Avenir Roman"/>
              </a:rPr>
              <a:t>Diğer illerde yaşayanlar</a:t>
            </a:r>
          </a:p>
        </p:txBody>
      </p:sp>
      <p:graphicFrame>
        <p:nvGraphicFramePr>
          <p:cNvPr id="38" name="Chart 37"/>
          <p:cNvGraphicFramePr/>
          <p:nvPr>
            <p:extLst/>
          </p:nvPr>
        </p:nvGraphicFramePr>
        <p:xfrm>
          <a:off x="6510497" y="961148"/>
          <a:ext cx="1184245" cy="38401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39" name="Chart 38"/>
          <p:cNvGraphicFramePr/>
          <p:nvPr>
            <p:extLst/>
          </p:nvPr>
        </p:nvGraphicFramePr>
        <p:xfrm>
          <a:off x="7772210" y="961148"/>
          <a:ext cx="1184245" cy="38401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44" name="TextBox 43"/>
          <p:cNvSpPr txBox="1"/>
          <p:nvPr/>
        </p:nvSpPr>
        <p:spPr>
          <a:xfrm>
            <a:off x="7806533" y="4868767"/>
            <a:ext cx="644769" cy="15125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spcBef>
                <a:spcPts val="300"/>
              </a:spcBef>
            </a:pPr>
            <a:r>
              <a:rPr lang="tr-TR" sz="800" dirty="0">
                <a:latin typeface="Arial" pitchFamily="34" charset="0"/>
                <a:cs typeface="Arial" pitchFamily="34" charset="0"/>
              </a:rPr>
              <a:t>Baz: 207</a:t>
            </a:r>
            <a:endParaRPr lang="en-US" sz="800" dirty="0" err="1">
              <a:latin typeface="Arial" pitchFamily="34" charset="0"/>
              <a:cs typeface="Arial" pitchFamily="34" charset="0"/>
            </a:endParaRPr>
          </a:p>
        </p:txBody>
      </p:sp>
      <p:sp>
        <p:nvSpPr>
          <p:cNvPr id="29" name="Oval 28"/>
          <p:cNvSpPr/>
          <p:nvPr/>
        </p:nvSpPr>
        <p:spPr bwMode="gray">
          <a:xfrm>
            <a:off x="4533385" y="1093207"/>
            <a:ext cx="288032" cy="288032"/>
          </a:xfrm>
          <a:prstGeom prst="ellipse">
            <a:avLst/>
          </a:prstGeom>
          <a:noFill/>
          <a:ln w="2222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indent="0" algn="ctr">
              <a:spcBef>
                <a:spcPts val="300"/>
              </a:spcBef>
              <a:buFont typeface="Courier New" pitchFamily="49" charset="0"/>
              <a:buNone/>
            </a:pPr>
            <a:endParaRPr lang="en-US" sz="1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2" name="Oval 31"/>
          <p:cNvSpPr/>
          <p:nvPr/>
        </p:nvSpPr>
        <p:spPr bwMode="gray">
          <a:xfrm>
            <a:off x="4384783" y="1893198"/>
            <a:ext cx="288032" cy="288032"/>
          </a:xfrm>
          <a:prstGeom prst="ellipse">
            <a:avLst/>
          </a:prstGeom>
          <a:noFill/>
          <a:ln w="2222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indent="0" algn="ctr">
              <a:spcBef>
                <a:spcPts val="300"/>
              </a:spcBef>
              <a:buFont typeface="Courier New" pitchFamily="49" charset="0"/>
              <a:buNone/>
            </a:pPr>
            <a:endParaRPr lang="en-US" sz="1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3" name="Oval 32"/>
          <p:cNvSpPr/>
          <p:nvPr/>
        </p:nvSpPr>
        <p:spPr bwMode="gray">
          <a:xfrm>
            <a:off x="8663242" y="1484418"/>
            <a:ext cx="288032" cy="288032"/>
          </a:xfrm>
          <a:prstGeom prst="ellipse">
            <a:avLst/>
          </a:prstGeom>
          <a:noFill/>
          <a:ln w="2222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indent="0" algn="ctr">
              <a:spcBef>
                <a:spcPts val="300"/>
              </a:spcBef>
              <a:buFont typeface="Courier New" pitchFamily="49" charset="0"/>
              <a:buNone/>
            </a:pPr>
            <a:endParaRPr lang="en-US" sz="1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4" name="Oval 33"/>
          <p:cNvSpPr/>
          <p:nvPr/>
        </p:nvSpPr>
        <p:spPr bwMode="gray">
          <a:xfrm>
            <a:off x="5432793" y="3100588"/>
            <a:ext cx="288032" cy="288032"/>
          </a:xfrm>
          <a:prstGeom prst="ellipse">
            <a:avLst/>
          </a:prstGeom>
          <a:noFill/>
          <a:ln w="2222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indent="0" algn="ctr">
              <a:spcBef>
                <a:spcPts val="300"/>
              </a:spcBef>
              <a:buFont typeface="Courier New" pitchFamily="49" charset="0"/>
              <a:buNone/>
            </a:pPr>
            <a:endParaRPr lang="en-US" sz="1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5" name="Oval 34"/>
          <p:cNvSpPr/>
          <p:nvPr/>
        </p:nvSpPr>
        <p:spPr bwMode="gray">
          <a:xfrm>
            <a:off x="5518551" y="2737224"/>
            <a:ext cx="288032" cy="288032"/>
          </a:xfrm>
          <a:prstGeom prst="ellipse">
            <a:avLst/>
          </a:prstGeom>
          <a:noFill/>
          <a:ln w="2222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indent="0" algn="ctr">
              <a:spcBef>
                <a:spcPts val="300"/>
              </a:spcBef>
              <a:buFont typeface="Courier New" pitchFamily="49" charset="0"/>
              <a:buNone/>
            </a:pPr>
            <a:endParaRPr lang="en-US" sz="1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0" name="Oval 39"/>
          <p:cNvSpPr/>
          <p:nvPr/>
        </p:nvSpPr>
        <p:spPr bwMode="gray">
          <a:xfrm>
            <a:off x="8252180" y="2691240"/>
            <a:ext cx="288032" cy="288032"/>
          </a:xfrm>
          <a:prstGeom prst="ellipse">
            <a:avLst/>
          </a:prstGeom>
          <a:noFill/>
          <a:ln w="2222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indent="0" algn="ctr">
              <a:spcBef>
                <a:spcPts val="300"/>
              </a:spcBef>
              <a:buFont typeface="Courier New" pitchFamily="49" charset="0"/>
              <a:buNone/>
            </a:pPr>
            <a:endParaRPr lang="en-US" sz="1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08407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851" y="195419"/>
            <a:ext cx="8424613" cy="576105"/>
          </a:xfrm>
        </p:spPr>
        <p:txBody>
          <a:bodyPr anchor="ctr"/>
          <a:lstStyle/>
          <a:p>
            <a:r>
              <a:rPr lang="tr-TR" sz="1800" dirty="0"/>
              <a:t>Maddi Bir Sorun Yaşadığınızda İlk Başvuracağınız Kişi Kim?</a:t>
            </a:r>
            <a:br>
              <a:rPr lang="tr-TR" sz="1800" dirty="0"/>
            </a:br>
            <a:r>
              <a:rPr lang="tr-TR" sz="1400" dirty="0">
                <a:solidFill>
                  <a:srgbClr val="FF0000"/>
                </a:solidFill>
              </a:rPr>
              <a:t>Demografik </a:t>
            </a:r>
            <a:r>
              <a:rPr lang="tr-TR" sz="1400" dirty="0" err="1">
                <a:solidFill>
                  <a:srgbClr val="FF0000"/>
                </a:solidFill>
              </a:rPr>
              <a:t>kırılımlar</a:t>
            </a:r>
            <a:r>
              <a:rPr lang="tr-TR" sz="1400" dirty="0">
                <a:solidFill>
                  <a:srgbClr val="FF0000"/>
                </a:solidFill>
              </a:rPr>
              <a:t> bazında sonuçlar (%)</a:t>
            </a:r>
            <a:endParaRPr lang="en-US" sz="1800" dirty="0">
              <a:solidFill>
                <a:srgbClr val="FF0000"/>
              </a:solidFill>
            </a:endParaRPr>
          </a:p>
        </p:txBody>
      </p:sp>
      <p:sp>
        <p:nvSpPr>
          <p:cNvPr id="15" name="Rectangle 14"/>
          <p:cNvSpPr/>
          <p:nvPr/>
        </p:nvSpPr>
        <p:spPr bwMode="gray">
          <a:xfrm>
            <a:off x="35496" y="1078741"/>
            <a:ext cx="2609126" cy="3513031"/>
          </a:xfrm>
          <a:prstGeom prst="rect">
            <a:avLst/>
          </a:prstGeom>
          <a:solidFill>
            <a:schemeClr val="accent1">
              <a:alpha val="91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indent="0" algn="ctr">
              <a:spcBef>
                <a:spcPts val="300"/>
              </a:spcBef>
              <a:buFont typeface="Courier New" pitchFamily="49" charset="0"/>
              <a:buNone/>
            </a:pPr>
            <a:endParaRPr lang="en-US" sz="1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6" name="Table 15"/>
          <p:cNvGraphicFramePr>
            <a:graphicFrameLocks noGrp="1"/>
          </p:cNvGraphicFramePr>
          <p:nvPr>
            <p:extLst/>
          </p:nvPr>
        </p:nvGraphicFramePr>
        <p:xfrm>
          <a:off x="47389" y="1052650"/>
          <a:ext cx="2539355" cy="3539120"/>
        </p:xfrm>
        <a:graphic>
          <a:graphicData uri="http://schemas.openxmlformats.org/drawingml/2006/table">
            <a:tbl>
              <a:tblPr/>
              <a:tblGrid>
                <a:gridCol w="25393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42390"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1" i="0" u="none" strike="noStrike" kern="1200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Babam</a:t>
                      </a:r>
                      <a:endParaRPr lang="en-US" sz="1400" b="1" i="0" u="none" strike="noStrike" kern="12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2390"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1" i="0" u="none" strike="noStrike" kern="1200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Annem</a:t>
                      </a:r>
                      <a:endParaRPr lang="en-US" sz="1400" b="1" i="0" u="none" strike="noStrike" kern="12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2390"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1" i="0" u="none" strike="noStrike" kern="12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Kardeşlerim</a:t>
                      </a: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2390"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1" i="0" u="none" strike="noStrike" kern="1200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Eşim</a:t>
                      </a:r>
                      <a:endParaRPr lang="en-US" sz="1400" b="1" i="0" u="none" strike="noStrike" kern="12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75693758"/>
                  </a:ext>
                </a:extLst>
              </a:tr>
              <a:tr h="442390"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Yakın </a:t>
                      </a:r>
                      <a:r>
                        <a:rPr lang="en-US" sz="1400" b="1" i="0" u="none" strike="noStrike" kern="1200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arkadaşlarım</a:t>
                      </a:r>
                      <a:endParaRPr lang="en-US" sz="1400" b="1" i="0" u="none" strike="noStrike" kern="12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01190257"/>
                  </a:ext>
                </a:extLst>
              </a:tr>
              <a:tr h="442390"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1" i="0" u="none" strike="noStrike" kern="1200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Finansal</a:t>
                      </a:r>
                      <a:r>
                        <a:rPr lang="en-US" sz="14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400" b="1" i="0" u="none" strike="noStrike" kern="1200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kuruluşlar</a:t>
                      </a:r>
                      <a:endParaRPr lang="en-US" sz="1400" b="1" i="0" u="none" strike="noStrike" kern="12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02746622"/>
                  </a:ext>
                </a:extLst>
              </a:tr>
              <a:tr h="442390"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1" i="0" u="none" strike="noStrike" kern="1200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Çocuğum</a:t>
                      </a:r>
                      <a:endParaRPr lang="en-US" sz="1400" b="1" i="0" u="none" strike="noStrike" kern="12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789486650"/>
                  </a:ext>
                </a:extLst>
              </a:tr>
              <a:tr h="442390"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n-US" sz="14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Yakın </a:t>
                      </a:r>
                      <a:r>
                        <a:rPr lang="en-US" sz="1400" b="1" i="0" u="none" strike="noStrike" kern="1200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akrabalarım</a:t>
                      </a:r>
                      <a:endParaRPr lang="en-US" sz="1400" b="1" i="0" u="none" strike="noStrike" kern="12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352333298"/>
                  </a:ext>
                </a:extLst>
              </a:tr>
            </a:tbl>
          </a:graphicData>
        </a:graphic>
      </p:graphicFrame>
      <p:sp>
        <p:nvSpPr>
          <p:cNvPr id="17" name="TextBox 16"/>
          <p:cNvSpPr txBox="1"/>
          <p:nvPr/>
        </p:nvSpPr>
        <p:spPr>
          <a:xfrm>
            <a:off x="2742859" y="771524"/>
            <a:ext cx="1616294" cy="27699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lvl="0" indent="0" defTabSz="91440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j-ea"/>
                <a:cs typeface="+mj-cs"/>
                <a:sym typeface="Avenir Roman"/>
              </a:rPr>
              <a:t>Toplam</a:t>
            </a:r>
          </a:p>
        </p:txBody>
      </p:sp>
      <p:graphicFrame>
        <p:nvGraphicFramePr>
          <p:cNvPr id="18" name="Chart 17"/>
          <p:cNvGraphicFramePr/>
          <p:nvPr>
            <p:extLst/>
          </p:nvPr>
        </p:nvGraphicFramePr>
        <p:xfrm>
          <a:off x="2739682" y="961149"/>
          <a:ext cx="1184245" cy="38428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0" name="TextBox 19"/>
          <p:cNvSpPr txBox="1"/>
          <p:nvPr/>
        </p:nvSpPr>
        <p:spPr>
          <a:xfrm>
            <a:off x="3923929" y="771524"/>
            <a:ext cx="936104" cy="27699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lvl="0" indent="0" defTabSz="91440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j-ea"/>
                <a:cs typeface="+mj-cs"/>
                <a:sym typeface="Avenir Roman"/>
              </a:rPr>
              <a:t>Erkekler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148064" y="771524"/>
            <a:ext cx="1080120" cy="27699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lvl="0" indent="0" defTabSz="91440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j-ea"/>
                <a:cs typeface="+mj-cs"/>
                <a:sym typeface="Avenir Roman"/>
              </a:rPr>
              <a:t>Kadınlar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631087" y="4868767"/>
            <a:ext cx="644769" cy="15125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spcBef>
                <a:spcPts val="300"/>
              </a:spcBef>
            </a:pPr>
            <a:r>
              <a:rPr lang="tr-TR" sz="800" dirty="0">
                <a:latin typeface="Arial" pitchFamily="34" charset="0"/>
                <a:cs typeface="Arial" pitchFamily="34" charset="0"/>
              </a:rPr>
              <a:t>Baz: 340</a:t>
            </a:r>
            <a:endParaRPr lang="en-US" sz="800" dirty="0" err="1"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013997" y="4868767"/>
            <a:ext cx="644769" cy="15125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spcBef>
                <a:spcPts val="300"/>
              </a:spcBef>
            </a:pPr>
            <a:r>
              <a:rPr lang="tr-TR" sz="800" dirty="0">
                <a:latin typeface="Arial" pitchFamily="34" charset="0"/>
                <a:cs typeface="Arial" pitchFamily="34" charset="0"/>
              </a:rPr>
              <a:t>Baz: 202</a:t>
            </a:r>
            <a:endParaRPr lang="en-US" sz="800" dirty="0" err="1"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220072" y="4868767"/>
            <a:ext cx="644769" cy="15125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spcBef>
                <a:spcPts val="300"/>
              </a:spcBef>
            </a:pPr>
            <a:r>
              <a:rPr lang="tr-TR" sz="800" dirty="0">
                <a:latin typeface="Arial" pitchFamily="34" charset="0"/>
                <a:cs typeface="Arial" pitchFamily="34" charset="0"/>
              </a:rPr>
              <a:t>Baz: 138</a:t>
            </a:r>
            <a:endParaRPr lang="en-US" sz="800" dirty="0" err="1"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516216" y="4868767"/>
            <a:ext cx="644769" cy="15125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spcBef>
                <a:spcPts val="300"/>
              </a:spcBef>
            </a:pPr>
            <a:r>
              <a:rPr lang="tr-TR" sz="800" dirty="0">
                <a:latin typeface="Arial" pitchFamily="34" charset="0"/>
                <a:cs typeface="Arial" pitchFamily="34" charset="0"/>
              </a:rPr>
              <a:t>Baz: 133</a:t>
            </a:r>
            <a:endParaRPr lang="en-US" sz="800" dirty="0" err="1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26" name="Chart 25"/>
          <p:cNvGraphicFramePr/>
          <p:nvPr>
            <p:extLst/>
          </p:nvPr>
        </p:nvGraphicFramePr>
        <p:xfrm>
          <a:off x="3952748" y="961149"/>
          <a:ext cx="1184245" cy="38428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27" name="Chart 26"/>
          <p:cNvGraphicFramePr/>
          <p:nvPr>
            <p:extLst/>
          </p:nvPr>
        </p:nvGraphicFramePr>
        <p:xfrm>
          <a:off x="5214461" y="961148"/>
          <a:ext cx="1184245" cy="38401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36" name="TextBox 35"/>
          <p:cNvSpPr txBox="1"/>
          <p:nvPr/>
        </p:nvSpPr>
        <p:spPr>
          <a:xfrm>
            <a:off x="6460076" y="817691"/>
            <a:ext cx="1181762" cy="23082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lvl="0" indent="0" defTabSz="91440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9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j-ea"/>
                <a:cs typeface="+mj-cs"/>
                <a:sym typeface="Avenir Roman"/>
              </a:rPr>
              <a:t>İstanbul’da yaşayanlar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761107" y="817691"/>
            <a:ext cx="1270179" cy="23082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lvl="0" indent="0" defTabSz="91440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9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j-ea"/>
                <a:cs typeface="+mj-cs"/>
                <a:sym typeface="Avenir Roman"/>
              </a:rPr>
              <a:t>Diğer illerde yaşayanlar</a:t>
            </a:r>
          </a:p>
        </p:txBody>
      </p:sp>
      <p:graphicFrame>
        <p:nvGraphicFramePr>
          <p:cNvPr id="38" name="Chart 37"/>
          <p:cNvGraphicFramePr/>
          <p:nvPr>
            <p:extLst/>
          </p:nvPr>
        </p:nvGraphicFramePr>
        <p:xfrm>
          <a:off x="6510497" y="961148"/>
          <a:ext cx="1184245" cy="38401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39" name="Chart 38"/>
          <p:cNvGraphicFramePr/>
          <p:nvPr>
            <p:extLst/>
          </p:nvPr>
        </p:nvGraphicFramePr>
        <p:xfrm>
          <a:off x="7772210" y="961148"/>
          <a:ext cx="1184245" cy="38401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44" name="TextBox 43"/>
          <p:cNvSpPr txBox="1"/>
          <p:nvPr/>
        </p:nvSpPr>
        <p:spPr>
          <a:xfrm>
            <a:off x="7806533" y="4868767"/>
            <a:ext cx="644769" cy="15125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spcBef>
                <a:spcPts val="300"/>
              </a:spcBef>
            </a:pPr>
            <a:r>
              <a:rPr lang="tr-TR" sz="800" dirty="0">
                <a:latin typeface="Arial" pitchFamily="34" charset="0"/>
                <a:cs typeface="Arial" pitchFamily="34" charset="0"/>
              </a:rPr>
              <a:t>Baz: 207</a:t>
            </a:r>
            <a:endParaRPr lang="en-US" sz="800" dirty="0" err="1">
              <a:latin typeface="Arial" pitchFamily="34" charset="0"/>
              <a:cs typeface="Arial" pitchFamily="34" charset="0"/>
            </a:endParaRPr>
          </a:p>
        </p:txBody>
      </p:sp>
      <p:sp>
        <p:nvSpPr>
          <p:cNvPr id="32" name="Oval 31"/>
          <p:cNvSpPr/>
          <p:nvPr/>
        </p:nvSpPr>
        <p:spPr bwMode="gray">
          <a:xfrm>
            <a:off x="4658766" y="1995686"/>
            <a:ext cx="288032" cy="288032"/>
          </a:xfrm>
          <a:prstGeom prst="ellipse">
            <a:avLst/>
          </a:prstGeom>
          <a:noFill/>
          <a:ln w="2222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indent="0" algn="ctr">
              <a:spcBef>
                <a:spcPts val="300"/>
              </a:spcBef>
              <a:buFont typeface="Courier New" pitchFamily="49" charset="0"/>
              <a:buNone/>
            </a:pPr>
            <a:endParaRPr lang="en-US" sz="1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3" name="Oval 32"/>
          <p:cNvSpPr/>
          <p:nvPr/>
        </p:nvSpPr>
        <p:spPr bwMode="gray">
          <a:xfrm>
            <a:off x="7266776" y="2010926"/>
            <a:ext cx="288032" cy="288032"/>
          </a:xfrm>
          <a:prstGeom prst="ellipse">
            <a:avLst/>
          </a:prstGeom>
          <a:noFill/>
          <a:ln w="2222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indent="0" algn="ctr">
              <a:spcBef>
                <a:spcPts val="300"/>
              </a:spcBef>
              <a:buFont typeface="Courier New" pitchFamily="49" charset="0"/>
              <a:buNone/>
            </a:pPr>
            <a:endParaRPr lang="en-US" sz="1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5" name="Oval 34"/>
          <p:cNvSpPr/>
          <p:nvPr/>
        </p:nvSpPr>
        <p:spPr bwMode="gray">
          <a:xfrm>
            <a:off x="4548768" y="2920687"/>
            <a:ext cx="288032" cy="288032"/>
          </a:xfrm>
          <a:prstGeom prst="ellipse">
            <a:avLst/>
          </a:prstGeom>
          <a:noFill/>
          <a:ln w="2222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indent="0" algn="ctr">
              <a:spcBef>
                <a:spcPts val="300"/>
              </a:spcBef>
              <a:buFont typeface="Courier New" pitchFamily="49" charset="0"/>
              <a:buNone/>
            </a:pPr>
            <a:endParaRPr lang="en-US" sz="1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44651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Kendimizi Nasıl Hissediyoruz?</a:t>
            </a:r>
            <a:endParaRPr lang="en-US" dirty="0"/>
          </a:p>
        </p:txBody>
      </p:sp>
      <p:graphicFrame>
        <p:nvGraphicFramePr>
          <p:cNvPr id="7" name="Chart 6"/>
          <p:cNvGraphicFramePr/>
          <p:nvPr>
            <p:extLst>
              <p:ext uri="{D42A27DB-BD31-4B8C-83A1-F6EECF244321}">
                <p14:modId xmlns:p14="http://schemas.microsoft.com/office/powerpoint/2010/main" val="1607147103"/>
              </p:ext>
            </p:extLst>
          </p:nvPr>
        </p:nvGraphicFramePr>
        <p:xfrm>
          <a:off x="539552" y="1691878"/>
          <a:ext cx="8136904" cy="31841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6544343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915816" y="123478"/>
            <a:ext cx="6048672" cy="24391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300"/>
              </a:spcBef>
            </a:pPr>
            <a:r>
              <a:rPr lang="tr-TR" b="1" dirty="0">
                <a:latin typeface="Arial" pitchFamily="34" charset="0"/>
                <a:cs typeface="Arial" pitchFamily="34" charset="0"/>
              </a:rPr>
              <a:t>Araştırma, </a:t>
            </a:r>
          </a:p>
          <a:p>
            <a:pPr>
              <a:spcBef>
                <a:spcPts val="300"/>
              </a:spcBef>
            </a:pPr>
            <a:endParaRPr lang="tr-TR" sz="200" b="1" dirty="0">
              <a:latin typeface="Arial" pitchFamily="34" charset="0"/>
              <a:cs typeface="Arial" pitchFamily="34" charset="0"/>
            </a:endParaRPr>
          </a:p>
          <a:p>
            <a:pPr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tr-TR" sz="17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Dünya literatüründe </a:t>
            </a:r>
            <a:r>
              <a:rPr lang="tr-TR" sz="17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25-40 yaş arasında yer alan</a:t>
            </a:r>
            <a:r>
              <a:rPr lang="tr-TR" sz="17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uzatılmış bir ergenlik dönemi yaşayan ve evlilik, ev alma, çocuk sahibi olma gibi sorumluluklardan kaçan bir nesil olarak adlandırılan </a:t>
            </a:r>
            <a:r>
              <a:rPr lang="tr-TR" sz="17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Peter </a:t>
            </a:r>
            <a:r>
              <a:rPr lang="tr-TR" sz="17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Pan</a:t>
            </a:r>
            <a:r>
              <a:rPr lang="tr-TR" sz="17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kuşağının </a:t>
            </a:r>
            <a:r>
              <a:rPr lang="tr-TR" sz="17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sosyal yaşamını anlamak amacıyla gerçekleştirilmiştir.</a:t>
            </a:r>
          </a:p>
        </p:txBody>
      </p:sp>
      <p:sp>
        <p:nvSpPr>
          <p:cNvPr id="8" name="Rectangle 7"/>
          <p:cNvSpPr/>
          <p:nvPr/>
        </p:nvSpPr>
        <p:spPr>
          <a:xfrm>
            <a:off x="20268" y="2693116"/>
            <a:ext cx="912373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300"/>
              </a:spcBef>
            </a:pPr>
            <a:r>
              <a:rPr lang="tr-TR" sz="1400" i="1" dirty="0">
                <a:latin typeface="Arial" pitchFamily="34" charset="0"/>
                <a:cs typeface="Arial" pitchFamily="34" charset="0"/>
              </a:rPr>
              <a:t>Çalışma, 15-19 Haziran 2017 tarihinde Türkiye halk geneli nezdinde 25-40 yaş arası </a:t>
            </a:r>
            <a:r>
              <a:rPr lang="tr-TR" sz="1400" b="1" i="1" dirty="0">
                <a:latin typeface="Arial" pitchFamily="34" charset="0"/>
                <a:cs typeface="Arial" pitchFamily="34" charset="0"/>
              </a:rPr>
              <a:t>340 kişi </a:t>
            </a:r>
            <a:r>
              <a:rPr lang="tr-TR" sz="1400" i="1" dirty="0">
                <a:latin typeface="Arial" pitchFamily="34" charset="0"/>
                <a:cs typeface="Arial" pitchFamily="34" charset="0"/>
              </a:rPr>
              <a:t>ile CAWI (bilgisayar destekli web görüşme) yöntemi kullanılarak gerçekleştirilmiştir.</a:t>
            </a:r>
            <a:endParaRPr lang="en-US" sz="1400" i="1" dirty="0" err="1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Picture 6" descr="C:\Users\zafern\Downloads\people (1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7977" y="3840967"/>
            <a:ext cx="720000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1" name="Chart 10"/>
          <p:cNvGraphicFramePr/>
          <p:nvPr>
            <p:extLst>
              <p:ext uri="{D42A27DB-BD31-4B8C-83A1-F6EECF244321}">
                <p14:modId xmlns:p14="http://schemas.microsoft.com/office/powerpoint/2010/main" val="1660664740"/>
              </p:ext>
            </p:extLst>
          </p:nvPr>
        </p:nvGraphicFramePr>
        <p:xfrm>
          <a:off x="5118371" y="3579862"/>
          <a:ext cx="2175981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3565073" y="3984982"/>
            <a:ext cx="5760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400" b="1" dirty="0">
                <a:latin typeface="Calibri" panose="020F0502020204030204" pitchFamily="34" charset="0"/>
              </a:rPr>
              <a:t>%43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614315" y="3984983"/>
            <a:ext cx="5760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400" b="1" dirty="0">
                <a:latin typeface="Calibri" panose="020F0502020204030204" pitchFamily="34" charset="0"/>
              </a:rPr>
              <a:t>%57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017839" y="3435605"/>
            <a:ext cx="103371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050" b="1" dirty="0">
                <a:latin typeface="Calibri" panose="020F0502020204030204" pitchFamily="34" charset="0"/>
              </a:rPr>
              <a:t>Yaşanan İl</a:t>
            </a:r>
          </a:p>
        </p:txBody>
      </p:sp>
      <p:graphicFrame>
        <p:nvGraphicFramePr>
          <p:cNvPr id="16" name="Chart 15"/>
          <p:cNvGraphicFramePr/>
          <p:nvPr>
            <p:extLst>
              <p:ext uri="{D42A27DB-BD31-4B8C-83A1-F6EECF244321}">
                <p14:modId xmlns:p14="http://schemas.microsoft.com/office/powerpoint/2010/main" val="3371309297"/>
              </p:ext>
            </p:extLst>
          </p:nvPr>
        </p:nvGraphicFramePr>
        <p:xfrm>
          <a:off x="7004531" y="3579862"/>
          <a:ext cx="2175981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7" name="TextBox 16"/>
          <p:cNvSpPr txBox="1"/>
          <p:nvPr/>
        </p:nvSpPr>
        <p:spPr>
          <a:xfrm>
            <a:off x="7903999" y="3435605"/>
            <a:ext cx="103371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050" b="1" dirty="0">
                <a:latin typeface="Calibri" panose="020F0502020204030204" pitchFamily="34" charset="0"/>
              </a:rPr>
              <a:t>SES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496" y="4275950"/>
            <a:ext cx="540000" cy="540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496" y="3507854"/>
            <a:ext cx="540000" cy="5400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615227" y="4310200"/>
            <a:ext cx="99712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400" b="1" dirty="0">
                <a:latin typeface="Calibri" panose="020F0502020204030204" pitchFamily="34" charset="0"/>
              </a:rPr>
              <a:t>%48</a:t>
            </a:r>
          </a:p>
          <a:p>
            <a:r>
              <a:rPr lang="tr-TR" sz="1100" b="1" dirty="0">
                <a:latin typeface="Calibri" panose="020F0502020204030204" pitchFamily="34" charset="0"/>
              </a:rPr>
              <a:t>Çocuk sahibi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30356" y="3539327"/>
            <a:ext cx="99712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400" b="1" dirty="0">
                <a:latin typeface="Calibri" panose="020F0502020204030204" pitchFamily="34" charset="0"/>
              </a:rPr>
              <a:t>%60</a:t>
            </a:r>
          </a:p>
          <a:p>
            <a:r>
              <a:rPr lang="tr-TR" sz="1100" b="1" dirty="0">
                <a:latin typeface="Calibri" panose="020F0502020204030204" pitchFamily="34" charset="0"/>
              </a:rPr>
              <a:t>Evli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74308" y="4010273"/>
            <a:ext cx="643163" cy="28776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spcBef>
                <a:spcPts val="300"/>
              </a:spcBef>
            </a:pPr>
            <a:r>
              <a:rPr lang="tr-TR" sz="800" i="1" dirty="0">
                <a:latin typeface="Arial" pitchFamily="34" charset="0"/>
                <a:cs typeface="Arial" pitchFamily="34" charset="0"/>
              </a:rPr>
              <a:t>*Ortalama 6 yıldır evli</a:t>
            </a:r>
            <a:endParaRPr lang="en-US" sz="800" i="1" dirty="0" err="1"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74308" y="4775038"/>
            <a:ext cx="801346" cy="28776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spcBef>
                <a:spcPts val="300"/>
              </a:spcBef>
            </a:pPr>
            <a:r>
              <a:rPr lang="tr-TR" sz="800" i="1" dirty="0">
                <a:latin typeface="Arial" pitchFamily="34" charset="0"/>
                <a:cs typeface="Arial" pitchFamily="34" charset="0"/>
              </a:rPr>
              <a:t>*%92’si 1 veya 2 çocuk sahibi</a:t>
            </a:r>
            <a:endParaRPr lang="en-US" sz="800" i="1" dirty="0" err="1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22" name="Chart 21"/>
          <p:cNvGraphicFramePr/>
          <p:nvPr>
            <p:extLst>
              <p:ext uri="{D42A27DB-BD31-4B8C-83A1-F6EECF244321}">
                <p14:modId xmlns:p14="http://schemas.microsoft.com/office/powerpoint/2010/main" val="3701811677"/>
              </p:ext>
            </p:extLst>
          </p:nvPr>
        </p:nvGraphicFramePr>
        <p:xfrm>
          <a:off x="1475656" y="3579862"/>
          <a:ext cx="2286210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23" name="TextBox 22"/>
          <p:cNvSpPr txBox="1"/>
          <p:nvPr/>
        </p:nvSpPr>
        <p:spPr>
          <a:xfrm>
            <a:off x="2375124" y="3435605"/>
            <a:ext cx="103371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050" b="1" dirty="0">
                <a:latin typeface="Calibri" panose="020F0502020204030204" pitchFamily="34" charset="0"/>
              </a:rPr>
              <a:t>Eğitim</a:t>
            </a:r>
          </a:p>
        </p:txBody>
      </p:sp>
    </p:spTree>
    <p:extLst>
      <p:ext uri="{BB962C8B-B14F-4D97-AF65-F5344CB8AC3E}">
        <p14:creationId xmlns:p14="http://schemas.microsoft.com/office/powerpoint/2010/main" val="1846802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1" grpId="0">
        <p:bldAsOne/>
      </p:bldGraphic>
      <p:bldP spid="12" grpId="0"/>
      <p:bldP spid="13" grpId="0"/>
      <p:bldP spid="15" grpId="0"/>
      <p:bldGraphic spid="16" grpId="0">
        <p:bldAsOne/>
      </p:bldGraphic>
      <p:bldP spid="17" grpId="0"/>
      <p:bldP spid="19" grpId="0"/>
      <p:bldP spid="20" grpId="0"/>
      <p:bldGraphic spid="22" grpId="0">
        <p:bldAsOne/>
      </p:bldGraphic>
      <p:bldP spid="2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lum bright="70000" contrast="-70000"/>
          </a:blip>
          <a:stretch>
            <a:fillRect/>
          </a:stretch>
        </p:blipFill>
        <p:spPr>
          <a:xfrm>
            <a:off x="0" y="11037"/>
            <a:ext cx="9144000" cy="513219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95536" y="195486"/>
            <a:ext cx="7488832" cy="72008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spcBef>
                <a:spcPts val="300"/>
              </a:spcBef>
            </a:pPr>
            <a:r>
              <a:rPr lang="tr-TR" sz="3200" dirty="0">
                <a:latin typeface="Arial" pitchFamily="34" charset="0"/>
                <a:cs typeface="Arial" pitchFamily="34" charset="0"/>
              </a:rPr>
              <a:t>Kiminle Tatile Çıkmak İstiyoruz?</a:t>
            </a:r>
            <a:endParaRPr lang="en-US" sz="3200" dirty="0" err="1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8" name="Gruppieren 93"/>
          <p:cNvGrpSpPr/>
          <p:nvPr/>
        </p:nvGrpSpPr>
        <p:grpSpPr bwMode="gray">
          <a:xfrm>
            <a:off x="2843888" y="1100015"/>
            <a:ext cx="720000" cy="719921"/>
            <a:chOff x="2468713" y="5191173"/>
            <a:chExt cx="1178198" cy="1162603"/>
          </a:xfrm>
        </p:grpSpPr>
        <p:sp>
          <p:nvSpPr>
            <p:cNvPr id="9" name="Rechteck 242"/>
            <p:cNvSpPr/>
            <p:nvPr/>
          </p:nvSpPr>
          <p:spPr bwMode="gray">
            <a:xfrm>
              <a:off x="2468713" y="5201776"/>
              <a:ext cx="1151999" cy="1152000"/>
            </a:xfrm>
            <a:prstGeom prst="rect">
              <a:avLst/>
            </a:prstGeom>
          </p:spPr>
          <p:txBody>
            <a:bodyPr wrap="square" lIns="72000" tIns="0" rIns="0" bIns="0" anchor="ctr">
              <a:noAutofit/>
            </a:bodyPr>
            <a:lstStyle/>
            <a:p>
              <a:pPr lvl="0" algn="ctr"/>
              <a:r>
                <a:rPr lang="tr-TR" sz="2000" b="1" dirty="0">
                  <a:solidFill>
                    <a:schemeClr val="accent3"/>
                  </a:solidFill>
                </a:rPr>
                <a:t>69</a:t>
              </a:r>
              <a:r>
                <a:rPr lang="en-US" sz="1400" b="1" dirty="0">
                  <a:solidFill>
                    <a:schemeClr val="accent3"/>
                  </a:solidFill>
                </a:rPr>
                <a:t>%</a:t>
              </a:r>
            </a:p>
          </p:txBody>
        </p:sp>
        <p:sp>
          <p:nvSpPr>
            <p:cNvPr id="10" name="Halbbogen 243"/>
            <p:cNvSpPr/>
            <p:nvPr/>
          </p:nvSpPr>
          <p:spPr bwMode="gray">
            <a:xfrm flipH="1">
              <a:off x="2494912" y="5191173"/>
              <a:ext cx="1151999" cy="1152000"/>
            </a:xfrm>
            <a:prstGeom prst="blockArc">
              <a:avLst>
                <a:gd name="adj1" fmla="val 21538243"/>
                <a:gd name="adj2" fmla="val 16224598"/>
                <a:gd name="adj3" fmla="val 17222"/>
              </a:avLst>
            </a:prstGeom>
            <a:solidFill>
              <a:schemeClr val="accent3"/>
            </a:solidFill>
            <a:ln w="12700">
              <a:noFill/>
              <a:round/>
              <a:headEnd/>
              <a:tailEnd/>
            </a:ln>
            <a:effectLst/>
          </p:spPr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11" name="Gruppieren 93"/>
          <p:cNvGrpSpPr/>
          <p:nvPr/>
        </p:nvGrpSpPr>
        <p:grpSpPr bwMode="gray">
          <a:xfrm>
            <a:off x="3847322" y="1100016"/>
            <a:ext cx="720000" cy="719920"/>
            <a:chOff x="2447205" y="5191173"/>
            <a:chExt cx="1199706" cy="1152000"/>
          </a:xfrm>
        </p:grpSpPr>
        <p:sp>
          <p:nvSpPr>
            <p:cNvPr id="12" name="Rechteck 242"/>
            <p:cNvSpPr/>
            <p:nvPr/>
          </p:nvSpPr>
          <p:spPr bwMode="gray">
            <a:xfrm>
              <a:off x="2447205" y="5191173"/>
              <a:ext cx="1151999" cy="1152000"/>
            </a:xfrm>
            <a:prstGeom prst="rect">
              <a:avLst/>
            </a:prstGeom>
          </p:spPr>
          <p:txBody>
            <a:bodyPr wrap="square" lIns="72000" tIns="0" rIns="0" bIns="0" anchor="ctr">
              <a:noAutofit/>
            </a:bodyPr>
            <a:lstStyle/>
            <a:p>
              <a:pPr lvl="0" algn="ctr"/>
              <a:r>
                <a:rPr lang="tr-TR" sz="2000" b="1" dirty="0">
                  <a:solidFill>
                    <a:schemeClr val="accent5"/>
                  </a:solidFill>
                </a:rPr>
                <a:t>64</a:t>
              </a:r>
              <a:r>
                <a:rPr lang="en-US" sz="1100" b="1" dirty="0">
                  <a:solidFill>
                    <a:schemeClr val="accent5"/>
                  </a:solidFill>
                </a:rPr>
                <a:t>%</a:t>
              </a:r>
            </a:p>
          </p:txBody>
        </p:sp>
        <p:sp>
          <p:nvSpPr>
            <p:cNvPr id="13" name="Halbbogen 243"/>
            <p:cNvSpPr/>
            <p:nvPr/>
          </p:nvSpPr>
          <p:spPr bwMode="gray">
            <a:xfrm flipH="1">
              <a:off x="2494912" y="5191173"/>
              <a:ext cx="1151999" cy="1152000"/>
            </a:xfrm>
            <a:prstGeom prst="blockArc">
              <a:avLst>
                <a:gd name="adj1" fmla="val 1388052"/>
                <a:gd name="adj2" fmla="val 16224598"/>
                <a:gd name="adj3" fmla="val 17222"/>
              </a:avLst>
            </a:prstGeom>
            <a:solidFill>
              <a:schemeClr val="accent5"/>
            </a:solidFill>
            <a:ln w="12700">
              <a:noFill/>
              <a:round/>
              <a:headEnd/>
              <a:tailEnd/>
            </a:ln>
            <a:effectLst/>
          </p:spPr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2762998" y="1878844"/>
            <a:ext cx="800890" cy="288032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>
              <a:spcBef>
                <a:spcPts val="300"/>
              </a:spcBef>
            </a:pPr>
            <a:r>
              <a:rPr lang="tr-TR" sz="1200" dirty="0">
                <a:latin typeface="Arial" pitchFamily="34" charset="0"/>
                <a:cs typeface="Arial" pitchFamily="34" charset="0"/>
              </a:rPr>
              <a:t>Erkekler</a:t>
            </a:r>
            <a:endParaRPr lang="en-GB" sz="1200" dirty="0" err="1"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707904" y="1878844"/>
            <a:ext cx="936104" cy="288032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>
              <a:spcBef>
                <a:spcPts val="300"/>
              </a:spcBef>
            </a:pPr>
            <a:r>
              <a:rPr lang="tr-TR" sz="1200" dirty="0">
                <a:latin typeface="Arial" pitchFamily="34" charset="0"/>
                <a:cs typeface="Arial" pitchFamily="34" charset="0"/>
              </a:rPr>
              <a:t>Kadınlar</a:t>
            </a:r>
            <a:endParaRPr lang="en-GB" sz="1200" dirty="0" err="1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4" name="Gruppieren 93"/>
          <p:cNvGrpSpPr/>
          <p:nvPr/>
        </p:nvGrpSpPr>
        <p:grpSpPr bwMode="gray">
          <a:xfrm>
            <a:off x="1757241" y="1099276"/>
            <a:ext cx="720000" cy="719921"/>
            <a:chOff x="2468713" y="5191173"/>
            <a:chExt cx="1178198" cy="1162603"/>
          </a:xfrm>
        </p:grpSpPr>
        <p:sp>
          <p:nvSpPr>
            <p:cNvPr id="25" name="Rechteck 242"/>
            <p:cNvSpPr/>
            <p:nvPr/>
          </p:nvSpPr>
          <p:spPr bwMode="gray">
            <a:xfrm>
              <a:off x="2468713" y="5201776"/>
              <a:ext cx="1151999" cy="1152000"/>
            </a:xfrm>
            <a:prstGeom prst="rect">
              <a:avLst/>
            </a:prstGeom>
          </p:spPr>
          <p:txBody>
            <a:bodyPr wrap="square" lIns="72000" tIns="0" rIns="0" bIns="0" anchor="ctr">
              <a:noAutofit/>
            </a:bodyPr>
            <a:lstStyle/>
            <a:p>
              <a:pPr lvl="0" algn="ctr"/>
              <a:r>
                <a:rPr lang="tr-TR" sz="2000" b="1" dirty="0"/>
                <a:t>67</a:t>
              </a:r>
              <a:r>
                <a:rPr lang="en-US" sz="1400" b="1" dirty="0"/>
                <a:t>%</a:t>
              </a:r>
            </a:p>
          </p:txBody>
        </p:sp>
        <p:sp>
          <p:nvSpPr>
            <p:cNvPr id="26" name="Halbbogen 243"/>
            <p:cNvSpPr/>
            <p:nvPr/>
          </p:nvSpPr>
          <p:spPr bwMode="gray">
            <a:xfrm flipH="1">
              <a:off x="2494912" y="5191173"/>
              <a:ext cx="1151999" cy="1152000"/>
            </a:xfrm>
            <a:prstGeom prst="blockArc">
              <a:avLst>
                <a:gd name="adj1" fmla="val 729901"/>
                <a:gd name="adj2" fmla="val 16224598"/>
                <a:gd name="adj3" fmla="val 17222"/>
              </a:avLst>
            </a:prstGeom>
            <a:solidFill>
              <a:schemeClr val="tx1"/>
            </a:solidFill>
            <a:ln w="12700">
              <a:noFill/>
              <a:round/>
              <a:headEnd/>
              <a:tailEnd/>
            </a:ln>
            <a:effectLst/>
          </p:spPr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1676351" y="1878105"/>
            <a:ext cx="800890" cy="288032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>
              <a:spcBef>
                <a:spcPts val="300"/>
              </a:spcBef>
            </a:pPr>
            <a:r>
              <a:rPr lang="tr-TR" sz="1200" b="1" dirty="0">
                <a:latin typeface="Arial" pitchFamily="34" charset="0"/>
                <a:cs typeface="Arial" pitchFamily="34" charset="0"/>
              </a:rPr>
              <a:t>Toplam</a:t>
            </a:r>
            <a:endParaRPr lang="en-GB" sz="1200" b="1" dirty="0" err="1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8" name="Straight Connector 27"/>
          <p:cNvCxnSpPr/>
          <p:nvPr/>
        </p:nvCxnSpPr>
        <p:spPr>
          <a:xfrm>
            <a:off x="2627784" y="955840"/>
            <a:ext cx="0" cy="1368152"/>
          </a:xfrm>
          <a:prstGeom prst="line">
            <a:avLst/>
          </a:prstGeom>
          <a:ln w="28575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160065" y="1316750"/>
            <a:ext cx="110799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err="1"/>
              <a:t>Eşim</a:t>
            </a:r>
            <a:r>
              <a:rPr lang="en-US" b="1" dirty="0"/>
              <a:t>, </a:t>
            </a:r>
            <a:endParaRPr lang="tr-TR" b="1" dirty="0"/>
          </a:p>
          <a:p>
            <a:r>
              <a:rPr lang="en-US" b="1" dirty="0" err="1"/>
              <a:t>sevgilim</a:t>
            </a:r>
            <a:endParaRPr lang="en-US" b="1" dirty="0"/>
          </a:p>
        </p:txBody>
      </p:sp>
      <p:grpSp>
        <p:nvGrpSpPr>
          <p:cNvPr id="30" name="Gruppieren 93"/>
          <p:cNvGrpSpPr/>
          <p:nvPr/>
        </p:nvGrpSpPr>
        <p:grpSpPr bwMode="gray">
          <a:xfrm>
            <a:off x="2843888" y="2499901"/>
            <a:ext cx="720000" cy="719921"/>
            <a:chOff x="2468713" y="5191173"/>
            <a:chExt cx="1178198" cy="1162603"/>
          </a:xfrm>
        </p:grpSpPr>
        <p:sp>
          <p:nvSpPr>
            <p:cNvPr id="31" name="Rechteck 242"/>
            <p:cNvSpPr/>
            <p:nvPr/>
          </p:nvSpPr>
          <p:spPr bwMode="gray">
            <a:xfrm>
              <a:off x="2468713" y="5201776"/>
              <a:ext cx="1151999" cy="1152000"/>
            </a:xfrm>
            <a:prstGeom prst="rect">
              <a:avLst/>
            </a:prstGeom>
          </p:spPr>
          <p:txBody>
            <a:bodyPr wrap="square" lIns="72000" tIns="0" rIns="0" bIns="0" anchor="ctr">
              <a:noAutofit/>
            </a:bodyPr>
            <a:lstStyle/>
            <a:p>
              <a:pPr lvl="0" algn="ctr"/>
              <a:r>
                <a:rPr lang="tr-TR" sz="2000" b="1" dirty="0">
                  <a:solidFill>
                    <a:schemeClr val="accent3"/>
                  </a:solidFill>
                </a:rPr>
                <a:t>61</a:t>
              </a:r>
              <a:r>
                <a:rPr lang="en-US" sz="1400" b="1" dirty="0">
                  <a:solidFill>
                    <a:schemeClr val="accent3"/>
                  </a:solidFill>
                </a:rPr>
                <a:t>%</a:t>
              </a:r>
            </a:p>
          </p:txBody>
        </p:sp>
        <p:sp>
          <p:nvSpPr>
            <p:cNvPr id="32" name="Halbbogen 243"/>
            <p:cNvSpPr/>
            <p:nvPr/>
          </p:nvSpPr>
          <p:spPr bwMode="gray">
            <a:xfrm flipH="1">
              <a:off x="2494912" y="5191173"/>
              <a:ext cx="1151999" cy="1152000"/>
            </a:xfrm>
            <a:prstGeom prst="blockArc">
              <a:avLst>
                <a:gd name="adj1" fmla="val 1598917"/>
                <a:gd name="adj2" fmla="val 16224598"/>
                <a:gd name="adj3" fmla="val 17222"/>
              </a:avLst>
            </a:prstGeom>
            <a:solidFill>
              <a:schemeClr val="accent3"/>
            </a:solidFill>
            <a:ln w="12700">
              <a:noFill/>
              <a:round/>
              <a:headEnd/>
              <a:tailEnd/>
            </a:ln>
            <a:effectLst/>
          </p:spPr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33" name="Gruppieren 93"/>
          <p:cNvGrpSpPr/>
          <p:nvPr/>
        </p:nvGrpSpPr>
        <p:grpSpPr bwMode="gray">
          <a:xfrm>
            <a:off x="3847322" y="2499902"/>
            <a:ext cx="720000" cy="719920"/>
            <a:chOff x="2447205" y="5191173"/>
            <a:chExt cx="1199706" cy="1152000"/>
          </a:xfrm>
        </p:grpSpPr>
        <p:sp>
          <p:nvSpPr>
            <p:cNvPr id="34" name="Rechteck 242"/>
            <p:cNvSpPr/>
            <p:nvPr/>
          </p:nvSpPr>
          <p:spPr bwMode="gray">
            <a:xfrm>
              <a:off x="2447205" y="5191173"/>
              <a:ext cx="1151999" cy="1152000"/>
            </a:xfrm>
            <a:prstGeom prst="rect">
              <a:avLst/>
            </a:prstGeom>
          </p:spPr>
          <p:txBody>
            <a:bodyPr wrap="square" lIns="72000" tIns="0" rIns="0" bIns="0" anchor="ctr">
              <a:noAutofit/>
            </a:bodyPr>
            <a:lstStyle/>
            <a:p>
              <a:pPr lvl="0" algn="ctr"/>
              <a:r>
                <a:rPr lang="tr-TR" sz="2000" b="1" dirty="0">
                  <a:solidFill>
                    <a:schemeClr val="accent5"/>
                  </a:solidFill>
                </a:rPr>
                <a:t>58</a:t>
              </a:r>
              <a:r>
                <a:rPr lang="en-US" sz="1100" b="1" dirty="0">
                  <a:solidFill>
                    <a:schemeClr val="accent5"/>
                  </a:solidFill>
                </a:rPr>
                <a:t>%</a:t>
              </a:r>
            </a:p>
          </p:txBody>
        </p:sp>
        <p:sp>
          <p:nvSpPr>
            <p:cNvPr id="35" name="Halbbogen 243"/>
            <p:cNvSpPr/>
            <p:nvPr/>
          </p:nvSpPr>
          <p:spPr bwMode="gray">
            <a:xfrm flipH="1">
              <a:off x="2494912" y="5191173"/>
              <a:ext cx="1151999" cy="1152000"/>
            </a:xfrm>
            <a:prstGeom prst="blockArc">
              <a:avLst>
                <a:gd name="adj1" fmla="val 2483019"/>
                <a:gd name="adj2" fmla="val 16224598"/>
                <a:gd name="adj3" fmla="val 17222"/>
              </a:avLst>
            </a:prstGeom>
            <a:solidFill>
              <a:schemeClr val="accent5"/>
            </a:solidFill>
            <a:ln w="12700">
              <a:noFill/>
              <a:round/>
              <a:headEnd/>
              <a:tailEnd/>
            </a:ln>
            <a:effectLst/>
          </p:spPr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42" name="TextBox 41"/>
          <p:cNvSpPr txBox="1"/>
          <p:nvPr/>
        </p:nvSpPr>
        <p:spPr>
          <a:xfrm>
            <a:off x="2762998" y="3363838"/>
            <a:ext cx="800890" cy="288032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>
              <a:spcBef>
                <a:spcPts val="300"/>
              </a:spcBef>
            </a:pPr>
            <a:r>
              <a:rPr lang="tr-TR" sz="1200" dirty="0">
                <a:latin typeface="Arial" pitchFamily="34" charset="0"/>
                <a:cs typeface="Arial" pitchFamily="34" charset="0"/>
              </a:rPr>
              <a:t>Erkekler</a:t>
            </a:r>
            <a:endParaRPr lang="en-GB" sz="1200" dirty="0" err="1">
              <a:latin typeface="Arial" pitchFamily="34" charset="0"/>
              <a:cs typeface="Arial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3707904" y="3363838"/>
            <a:ext cx="936104" cy="288032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>
              <a:spcBef>
                <a:spcPts val="300"/>
              </a:spcBef>
            </a:pPr>
            <a:r>
              <a:rPr lang="tr-TR" sz="1200" dirty="0">
                <a:latin typeface="Arial" pitchFamily="34" charset="0"/>
                <a:cs typeface="Arial" pitchFamily="34" charset="0"/>
              </a:rPr>
              <a:t>Kadınlar</a:t>
            </a:r>
            <a:endParaRPr lang="en-GB" sz="1200" dirty="0" err="1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46" name="Gruppieren 93"/>
          <p:cNvGrpSpPr/>
          <p:nvPr/>
        </p:nvGrpSpPr>
        <p:grpSpPr bwMode="gray">
          <a:xfrm>
            <a:off x="1757241" y="2499162"/>
            <a:ext cx="720000" cy="719921"/>
            <a:chOff x="2468713" y="5191173"/>
            <a:chExt cx="1178198" cy="1162603"/>
          </a:xfrm>
        </p:grpSpPr>
        <p:sp>
          <p:nvSpPr>
            <p:cNvPr id="47" name="Rechteck 242"/>
            <p:cNvSpPr/>
            <p:nvPr/>
          </p:nvSpPr>
          <p:spPr bwMode="gray">
            <a:xfrm>
              <a:off x="2468713" y="5201776"/>
              <a:ext cx="1151999" cy="1152000"/>
            </a:xfrm>
            <a:prstGeom prst="rect">
              <a:avLst/>
            </a:prstGeom>
          </p:spPr>
          <p:txBody>
            <a:bodyPr wrap="square" lIns="72000" tIns="0" rIns="0" bIns="0" anchor="ctr">
              <a:noAutofit/>
            </a:bodyPr>
            <a:lstStyle/>
            <a:p>
              <a:pPr lvl="0" algn="ctr"/>
              <a:r>
                <a:rPr lang="tr-TR" sz="2000" b="1" dirty="0"/>
                <a:t>60</a:t>
              </a:r>
              <a:r>
                <a:rPr lang="en-US" sz="1400" b="1" dirty="0"/>
                <a:t>%</a:t>
              </a:r>
            </a:p>
          </p:txBody>
        </p:sp>
        <p:sp>
          <p:nvSpPr>
            <p:cNvPr id="48" name="Halbbogen 243"/>
            <p:cNvSpPr/>
            <p:nvPr/>
          </p:nvSpPr>
          <p:spPr bwMode="gray">
            <a:xfrm flipH="1">
              <a:off x="2494912" y="5191173"/>
              <a:ext cx="1151999" cy="1152000"/>
            </a:xfrm>
            <a:prstGeom prst="blockArc">
              <a:avLst>
                <a:gd name="adj1" fmla="val 1859956"/>
                <a:gd name="adj2" fmla="val 16224598"/>
                <a:gd name="adj3" fmla="val 17222"/>
              </a:avLst>
            </a:prstGeom>
            <a:solidFill>
              <a:schemeClr val="tx1"/>
            </a:solidFill>
            <a:ln w="12700">
              <a:noFill/>
              <a:round/>
              <a:headEnd/>
              <a:tailEnd/>
            </a:ln>
            <a:effectLst/>
          </p:spPr>
          <p:txBody>
            <a:bodyPr rtlCol="0" anchor="ctr"/>
            <a:lstStyle/>
            <a:p>
              <a:pPr algn="ctr"/>
              <a:endParaRPr lang="de-DE"/>
            </a:p>
          </p:txBody>
        </p:sp>
      </p:grpSp>
      <p:cxnSp>
        <p:nvCxnSpPr>
          <p:cNvPr id="50" name="Straight Connector 49"/>
          <p:cNvCxnSpPr/>
          <p:nvPr/>
        </p:nvCxnSpPr>
        <p:spPr>
          <a:xfrm>
            <a:off x="2627784" y="2355726"/>
            <a:ext cx="0" cy="1368152"/>
          </a:xfrm>
          <a:prstGeom prst="line">
            <a:avLst/>
          </a:prstGeom>
          <a:ln w="28575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Rectangle 50"/>
          <p:cNvSpPr/>
          <p:nvPr/>
        </p:nvSpPr>
        <p:spPr>
          <a:xfrm>
            <a:off x="160065" y="2716636"/>
            <a:ext cx="8130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b="1" dirty="0"/>
              <a:t>Ailem</a:t>
            </a:r>
            <a:endParaRPr lang="en-US" b="1" dirty="0"/>
          </a:p>
        </p:txBody>
      </p:sp>
      <p:sp>
        <p:nvSpPr>
          <p:cNvPr id="56" name="TextBox 55"/>
          <p:cNvSpPr txBox="1"/>
          <p:nvPr/>
        </p:nvSpPr>
        <p:spPr>
          <a:xfrm>
            <a:off x="1676351" y="3186535"/>
            <a:ext cx="800890" cy="288032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>
              <a:spcBef>
                <a:spcPts val="300"/>
              </a:spcBef>
            </a:pPr>
            <a:r>
              <a:rPr lang="tr-TR" sz="1200" b="1" dirty="0">
                <a:latin typeface="Arial" pitchFamily="34" charset="0"/>
                <a:cs typeface="Arial" pitchFamily="34" charset="0"/>
              </a:rPr>
              <a:t>Toplam</a:t>
            </a:r>
            <a:endParaRPr lang="en-GB" sz="1200" b="1" dirty="0" err="1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57" name="Gruppieren 93"/>
          <p:cNvGrpSpPr/>
          <p:nvPr/>
        </p:nvGrpSpPr>
        <p:grpSpPr bwMode="gray">
          <a:xfrm>
            <a:off x="2843888" y="3893439"/>
            <a:ext cx="720000" cy="719921"/>
            <a:chOff x="2468713" y="5191173"/>
            <a:chExt cx="1178198" cy="1162603"/>
          </a:xfrm>
        </p:grpSpPr>
        <p:sp>
          <p:nvSpPr>
            <p:cNvPr id="58" name="Rechteck 242"/>
            <p:cNvSpPr/>
            <p:nvPr/>
          </p:nvSpPr>
          <p:spPr bwMode="gray">
            <a:xfrm>
              <a:off x="2468713" y="5201776"/>
              <a:ext cx="1151999" cy="1152000"/>
            </a:xfrm>
            <a:prstGeom prst="rect">
              <a:avLst/>
            </a:prstGeom>
          </p:spPr>
          <p:txBody>
            <a:bodyPr wrap="square" lIns="72000" tIns="0" rIns="0" bIns="0" anchor="ctr">
              <a:noAutofit/>
            </a:bodyPr>
            <a:lstStyle/>
            <a:p>
              <a:pPr lvl="0" algn="ctr"/>
              <a:r>
                <a:rPr lang="tr-TR" sz="2000" b="1" dirty="0">
                  <a:solidFill>
                    <a:schemeClr val="accent3"/>
                  </a:solidFill>
                </a:rPr>
                <a:t>37</a:t>
              </a:r>
              <a:r>
                <a:rPr lang="en-US" sz="1400" b="1" dirty="0">
                  <a:solidFill>
                    <a:schemeClr val="accent3"/>
                  </a:solidFill>
                </a:rPr>
                <a:t>%</a:t>
              </a:r>
            </a:p>
          </p:txBody>
        </p:sp>
        <p:sp>
          <p:nvSpPr>
            <p:cNvPr id="59" name="Halbbogen 243"/>
            <p:cNvSpPr/>
            <p:nvPr/>
          </p:nvSpPr>
          <p:spPr bwMode="gray">
            <a:xfrm flipH="1">
              <a:off x="2494912" y="5191173"/>
              <a:ext cx="1151999" cy="1152000"/>
            </a:xfrm>
            <a:prstGeom prst="blockArc">
              <a:avLst>
                <a:gd name="adj1" fmla="val 7697093"/>
                <a:gd name="adj2" fmla="val 16224598"/>
                <a:gd name="adj3" fmla="val 17222"/>
              </a:avLst>
            </a:prstGeom>
            <a:solidFill>
              <a:schemeClr val="accent3"/>
            </a:solidFill>
            <a:ln w="12700">
              <a:noFill/>
              <a:round/>
              <a:headEnd/>
              <a:tailEnd/>
            </a:ln>
            <a:effectLst/>
          </p:spPr>
          <p:txBody>
            <a:bodyPr rtlCol="0" anchor="ctr"/>
            <a:lstStyle/>
            <a:p>
              <a:pPr algn="ctr"/>
              <a:endParaRPr lang="de-DE" dirty="0"/>
            </a:p>
          </p:txBody>
        </p:sp>
      </p:grpSp>
      <p:grpSp>
        <p:nvGrpSpPr>
          <p:cNvPr id="60" name="Gruppieren 93"/>
          <p:cNvGrpSpPr/>
          <p:nvPr/>
        </p:nvGrpSpPr>
        <p:grpSpPr bwMode="gray">
          <a:xfrm>
            <a:off x="3847322" y="3893440"/>
            <a:ext cx="720000" cy="719920"/>
            <a:chOff x="2447205" y="5191173"/>
            <a:chExt cx="1199706" cy="1152000"/>
          </a:xfrm>
        </p:grpSpPr>
        <p:sp>
          <p:nvSpPr>
            <p:cNvPr id="61" name="Rechteck 242"/>
            <p:cNvSpPr/>
            <p:nvPr/>
          </p:nvSpPr>
          <p:spPr bwMode="gray">
            <a:xfrm>
              <a:off x="2447205" y="5191173"/>
              <a:ext cx="1151999" cy="1152000"/>
            </a:xfrm>
            <a:prstGeom prst="rect">
              <a:avLst/>
            </a:prstGeom>
          </p:spPr>
          <p:txBody>
            <a:bodyPr wrap="square" lIns="72000" tIns="0" rIns="0" bIns="0" anchor="ctr">
              <a:noAutofit/>
            </a:bodyPr>
            <a:lstStyle/>
            <a:p>
              <a:pPr lvl="0" algn="ctr"/>
              <a:r>
                <a:rPr lang="tr-TR" sz="2000" b="1" dirty="0">
                  <a:solidFill>
                    <a:schemeClr val="accent5"/>
                  </a:solidFill>
                </a:rPr>
                <a:t>43</a:t>
              </a:r>
              <a:r>
                <a:rPr lang="en-US" sz="1100" b="1" dirty="0">
                  <a:solidFill>
                    <a:schemeClr val="accent5"/>
                  </a:solidFill>
                </a:rPr>
                <a:t>%</a:t>
              </a:r>
            </a:p>
          </p:txBody>
        </p:sp>
        <p:sp>
          <p:nvSpPr>
            <p:cNvPr id="62" name="Halbbogen 243"/>
            <p:cNvSpPr/>
            <p:nvPr/>
          </p:nvSpPr>
          <p:spPr bwMode="gray">
            <a:xfrm flipH="1">
              <a:off x="2494912" y="5191173"/>
              <a:ext cx="1151999" cy="1152000"/>
            </a:xfrm>
            <a:prstGeom prst="blockArc">
              <a:avLst>
                <a:gd name="adj1" fmla="val 7873727"/>
                <a:gd name="adj2" fmla="val 16224598"/>
                <a:gd name="adj3" fmla="val 17222"/>
              </a:avLst>
            </a:prstGeom>
            <a:solidFill>
              <a:schemeClr val="accent5"/>
            </a:solidFill>
            <a:ln w="12700">
              <a:noFill/>
              <a:round/>
              <a:headEnd/>
              <a:tailEnd/>
            </a:ln>
            <a:effectLst/>
          </p:spPr>
          <p:txBody>
            <a:bodyPr rtlCol="0" anchor="ctr"/>
            <a:lstStyle/>
            <a:p>
              <a:pPr algn="ctr"/>
              <a:endParaRPr lang="de-DE" dirty="0"/>
            </a:p>
          </p:txBody>
        </p:sp>
      </p:grpSp>
      <p:sp>
        <p:nvSpPr>
          <p:cNvPr id="69" name="TextBox 68"/>
          <p:cNvSpPr txBox="1"/>
          <p:nvPr/>
        </p:nvSpPr>
        <p:spPr>
          <a:xfrm>
            <a:off x="2762998" y="4757376"/>
            <a:ext cx="800890" cy="288032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>
              <a:spcBef>
                <a:spcPts val="300"/>
              </a:spcBef>
            </a:pPr>
            <a:r>
              <a:rPr lang="tr-TR" sz="1200" dirty="0">
                <a:latin typeface="Arial" pitchFamily="34" charset="0"/>
                <a:cs typeface="Arial" pitchFamily="34" charset="0"/>
              </a:rPr>
              <a:t>Erkekler</a:t>
            </a:r>
            <a:endParaRPr lang="en-GB" sz="1200" dirty="0" err="1">
              <a:latin typeface="Arial" pitchFamily="34" charset="0"/>
              <a:cs typeface="Arial" pitchFamily="34" charset="0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3707904" y="4757376"/>
            <a:ext cx="936104" cy="288032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>
              <a:spcBef>
                <a:spcPts val="300"/>
              </a:spcBef>
            </a:pPr>
            <a:r>
              <a:rPr lang="tr-TR" sz="1200" dirty="0">
                <a:latin typeface="Arial" pitchFamily="34" charset="0"/>
                <a:cs typeface="Arial" pitchFamily="34" charset="0"/>
              </a:rPr>
              <a:t>Kadınlar</a:t>
            </a:r>
            <a:endParaRPr lang="en-GB" sz="1200" dirty="0" err="1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73" name="Gruppieren 93"/>
          <p:cNvGrpSpPr/>
          <p:nvPr/>
        </p:nvGrpSpPr>
        <p:grpSpPr bwMode="gray">
          <a:xfrm>
            <a:off x="1757241" y="3892700"/>
            <a:ext cx="720000" cy="719921"/>
            <a:chOff x="2468713" y="5191173"/>
            <a:chExt cx="1178198" cy="1162603"/>
          </a:xfrm>
        </p:grpSpPr>
        <p:sp>
          <p:nvSpPr>
            <p:cNvPr id="74" name="Rechteck 242"/>
            <p:cNvSpPr/>
            <p:nvPr/>
          </p:nvSpPr>
          <p:spPr bwMode="gray">
            <a:xfrm>
              <a:off x="2468713" y="5201776"/>
              <a:ext cx="1151999" cy="1152000"/>
            </a:xfrm>
            <a:prstGeom prst="rect">
              <a:avLst/>
            </a:prstGeom>
          </p:spPr>
          <p:txBody>
            <a:bodyPr wrap="square" lIns="72000" tIns="0" rIns="0" bIns="0" anchor="ctr">
              <a:noAutofit/>
            </a:bodyPr>
            <a:lstStyle/>
            <a:p>
              <a:pPr lvl="0" algn="ctr"/>
              <a:r>
                <a:rPr lang="tr-TR" sz="2000" b="1" dirty="0"/>
                <a:t>39</a:t>
              </a:r>
              <a:r>
                <a:rPr lang="en-US" sz="1400" b="1" dirty="0"/>
                <a:t>%</a:t>
              </a:r>
            </a:p>
          </p:txBody>
        </p:sp>
        <p:sp>
          <p:nvSpPr>
            <p:cNvPr id="75" name="Halbbogen 243"/>
            <p:cNvSpPr/>
            <p:nvPr/>
          </p:nvSpPr>
          <p:spPr bwMode="gray">
            <a:xfrm flipH="1">
              <a:off x="2494912" y="5191173"/>
              <a:ext cx="1151999" cy="1152000"/>
            </a:xfrm>
            <a:prstGeom prst="blockArc">
              <a:avLst>
                <a:gd name="adj1" fmla="val 7582371"/>
                <a:gd name="adj2" fmla="val 16224598"/>
                <a:gd name="adj3" fmla="val 17222"/>
              </a:avLst>
            </a:prstGeom>
            <a:solidFill>
              <a:schemeClr val="tx1"/>
            </a:solidFill>
            <a:ln w="12700">
              <a:noFill/>
              <a:round/>
              <a:headEnd/>
              <a:tailEnd/>
            </a:ln>
            <a:effectLst/>
          </p:spPr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76" name="TextBox 75"/>
          <p:cNvSpPr txBox="1"/>
          <p:nvPr/>
        </p:nvSpPr>
        <p:spPr>
          <a:xfrm>
            <a:off x="1676351" y="4756637"/>
            <a:ext cx="800890" cy="288032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>
              <a:spcBef>
                <a:spcPts val="300"/>
              </a:spcBef>
            </a:pPr>
            <a:r>
              <a:rPr lang="tr-TR" sz="1200" b="1" dirty="0">
                <a:latin typeface="Arial" pitchFamily="34" charset="0"/>
                <a:cs typeface="Arial" pitchFamily="34" charset="0"/>
              </a:rPr>
              <a:t>Toplam</a:t>
            </a:r>
            <a:endParaRPr lang="en-GB" sz="1200" b="1" dirty="0" err="1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77" name="Straight Connector 76"/>
          <p:cNvCxnSpPr/>
          <p:nvPr/>
        </p:nvCxnSpPr>
        <p:spPr>
          <a:xfrm>
            <a:off x="2627784" y="3749264"/>
            <a:ext cx="0" cy="1368152"/>
          </a:xfrm>
          <a:prstGeom prst="line">
            <a:avLst/>
          </a:prstGeom>
          <a:ln w="28575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Rectangle 77"/>
          <p:cNvSpPr/>
          <p:nvPr/>
        </p:nvSpPr>
        <p:spPr>
          <a:xfrm>
            <a:off x="107504" y="4110174"/>
            <a:ext cx="16466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b="1" dirty="0"/>
              <a:t>Arkadaşlarım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43983635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ouple in city Free Photo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179512" y="51470"/>
            <a:ext cx="72008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800" dirty="0"/>
              <a:t>Sanal platformlarda </a:t>
            </a:r>
            <a:r>
              <a:rPr lang="tr-TR" sz="1600" dirty="0"/>
              <a:t>(sosyal medya, mobil uygulamalar vb.)</a:t>
            </a:r>
            <a:r>
              <a:rPr lang="tr-TR" sz="2800" dirty="0"/>
              <a:t> tanışıp yeni arkadaşlar edinenler</a:t>
            </a:r>
          </a:p>
        </p:txBody>
      </p:sp>
      <p:grpSp>
        <p:nvGrpSpPr>
          <p:cNvPr id="8" name="Gruppieren 93"/>
          <p:cNvGrpSpPr/>
          <p:nvPr/>
        </p:nvGrpSpPr>
        <p:grpSpPr bwMode="gray">
          <a:xfrm>
            <a:off x="1347049" y="1204496"/>
            <a:ext cx="720000" cy="719921"/>
            <a:chOff x="2468713" y="5191173"/>
            <a:chExt cx="1178198" cy="1162603"/>
          </a:xfrm>
        </p:grpSpPr>
        <p:sp>
          <p:nvSpPr>
            <p:cNvPr id="9" name="Rechteck 242"/>
            <p:cNvSpPr/>
            <p:nvPr/>
          </p:nvSpPr>
          <p:spPr bwMode="gray">
            <a:xfrm>
              <a:off x="2468713" y="5201776"/>
              <a:ext cx="1151999" cy="1152000"/>
            </a:xfrm>
            <a:prstGeom prst="rect">
              <a:avLst/>
            </a:prstGeom>
          </p:spPr>
          <p:txBody>
            <a:bodyPr wrap="square" lIns="72000" tIns="0" rIns="0" bIns="0" anchor="ctr">
              <a:noAutofit/>
            </a:bodyPr>
            <a:lstStyle/>
            <a:p>
              <a:pPr lvl="0" algn="ctr"/>
              <a:r>
                <a:rPr lang="tr-TR" sz="2000" b="1" dirty="0">
                  <a:solidFill>
                    <a:schemeClr val="accent3"/>
                  </a:solidFill>
                </a:rPr>
                <a:t>71</a:t>
              </a:r>
              <a:r>
                <a:rPr lang="en-US" sz="1400" b="1" dirty="0">
                  <a:solidFill>
                    <a:schemeClr val="accent3"/>
                  </a:solidFill>
                </a:rPr>
                <a:t>%</a:t>
              </a:r>
            </a:p>
          </p:txBody>
        </p:sp>
        <p:sp>
          <p:nvSpPr>
            <p:cNvPr id="10" name="Halbbogen 243"/>
            <p:cNvSpPr/>
            <p:nvPr/>
          </p:nvSpPr>
          <p:spPr bwMode="gray">
            <a:xfrm flipH="1">
              <a:off x="2494912" y="5191173"/>
              <a:ext cx="1151999" cy="1152000"/>
            </a:xfrm>
            <a:prstGeom prst="blockArc">
              <a:avLst>
                <a:gd name="adj1" fmla="val 21538243"/>
                <a:gd name="adj2" fmla="val 16224598"/>
                <a:gd name="adj3" fmla="val 17222"/>
              </a:avLst>
            </a:prstGeom>
            <a:solidFill>
              <a:schemeClr val="accent3"/>
            </a:solidFill>
            <a:ln w="12700">
              <a:noFill/>
              <a:round/>
              <a:headEnd/>
              <a:tailEnd/>
            </a:ln>
            <a:effectLst/>
          </p:spPr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11" name="Gruppieren 93"/>
          <p:cNvGrpSpPr/>
          <p:nvPr/>
        </p:nvGrpSpPr>
        <p:grpSpPr bwMode="gray">
          <a:xfrm>
            <a:off x="2350483" y="1204497"/>
            <a:ext cx="720000" cy="719920"/>
            <a:chOff x="2447205" y="5191173"/>
            <a:chExt cx="1199706" cy="1152000"/>
          </a:xfrm>
        </p:grpSpPr>
        <p:sp>
          <p:nvSpPr>
            <p:cNvPr id="12" name="Rechteck 242"/>
            <p:cNvSpPr/>
            <p:nvPr/>
          </p:nvSpPr>
          <p:spPr bwMode="gray">
            <a:xfrm>
              <a:off x="2447205" y="5191173"/>
              <a:ext cx="1151999" cy="1152000"/>
            </a:xfrm>
            <a:prstGeom prst="rect">
              <a:avLst/>
            </a:prstGeom>
          </p:spPr>
          <p:txBody>
            <a:bodyPr wrap="square" lIns="72000" tIns="0" rIns="0" bIns="0" anchor="ctr">
              <a:noAutofit/>
            </a:bodyPr>
            <a:lstStyle/>
            <a:p>
              <a:pPr lvl="0" algn="ctr"/>
              <a:r>
                <a:rPr lang="tr-TR" sz="2000" b="1" dirty="0">
                  <a:solidFill>
                    <a:schemeClr val="accent5"/>
                  </a:solidFill>
                </a:rPr>
                <a:t>63</a:t>
              </a:r>
              <a:r>
                <a:rPr lang="en-US" sz="1100" b="1" dirty="0">
                  <a:solidFill>
                    <a:schemeClr val="accent5"/>
                  </a:solidFill>
                </a:rPr>
                <a:t>%</a:t>
              </a:r>
            </a:p>
          </p:txBody>
        </p:sp>
        <p:sp>
          <p:nvSpPr>
            <p:cNvPr id="13" name="Halbbogen 243"/>
            <p:cNvSpPr/>
            <p:nvPr/>
          </p:nvSpPr>
          <p:spPr bwMode="gray">
            <a:xfrm flipH="1">
              <a:off x="2494912" y="5191173"/>
              <a:ext cx="1151999" cy="1152000"/>
            </a:xfrm>
            <a:prstGeom prst="blockArc">
              <a:avLst>
                <a:gd name="adj1" fmla="val 1388052"/>
                <a:gd name="adj2" fmla="val 16224598"/>
                <a:gd name="adj3" fmla="val 17222"/>
              </a:avLst>
            </a:prstGeom>
            <a:solidFill>
              <a:schemeClr val="accent5"/>
            </a:solidFill>
            <a:ln w="12700">
              <a:noFill/>
              <a:round/>
              <a:headEnd/>
              <a:tailEnd/>
            </a:ln>
            <a:effectLst/>
          </p:spPr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14" name="Gruppieren 93"/>
          <p:cNvGrpSpPr/>
          <p:nvPr/>
        </p:nvGrpSpPr>
        <p:grpSpPr bwMode="gray">
          <a:xfrm>
            <a:off x="3353917" y="1204497"/>
            <a:ext cx="720000" cy="719920"/>
            <a:chOff x="2447205" y="5191173"/>
            <a:chExt cx="1199706" cy="1152000"/>
          </a:xfrm>
        </p:grpSpPr>
        <p:sp>
          <p:nvSpPr>
            <p:cNvPr id="15" name="Rechteck 242"/>
            <p:cNvSpPr/>
            <p:nvPr/>
          </p:nvSpPr>
          <p:spPr bwMode="gray">
            <a:xfrm>
              <a:off x="2447205" y="5191173"/>
              <a:ext cx="1151999" cy="1152000"/>
            </a:xfrm>
            <a:prstGeom prst="rect">
              <a:avLst/>
            </a:prstGeom>
          </p:spPr>
          <p:txBody>
            <a:bodyPr wrap="square" lIns="72000" tIns="0" rIns="0" bIns="0" anchor="ctr">
              <a:noAutofit/>
            </a:bodyPr>
            <a:lstStyle/>
            <a:p>
              <a:pPr lvl="0" algn="ctr"/>
              <a:r>
                <a:rPr lang="tr-TR" sz="2000" b="1" dirty="0">
                  <a:solidFill>
                    <a:schemeClr val="accent2"/>
                  </a:solidFill>
                </a:rPr>
                <a:t>77</a:t>
              </a:r>
              <a:r>
                <a:rPr lang="en-US" sz="1100" b="1" dirty="0">
                  <a:solidFill>
                    <a:schemeClr val="accent2"/>
                  </a:solidFill>
                </a:rPr>
                <a:t>%</a:t>
              </a:r>
            </a:p>
          </p:txBody>
        </p:sp>
        <p:sp>
          <p:nvSpPr>
            <p:cNvPr id="16" name="Halbbogen 243"/>
            <p:cNvSpPr/>
            <p:nvPr/>
          </p:nvSpPr>
          <p:spPr bwMode="gray">
            <a:xfrm flipH="1">
              <a:off x="2494912" y="5191173"/>
              <a:ext cx="1151999" cy="1152000"/>
            </a:xfrm>
            <a:prstGeom prst="blockArc">
              <a:avLst>
                <a:gd name="adj1" fmla="val 20115542"/>
                <a:gd name="adj2" fmla="val 16224598"/>
                <a:gd name="adj3" fmla="val 17222"/>
              </a:avLst>
            </a:prstGeom>
            <a:solidFill>
              <a:schemeClr val="accent2"/>
            </a:solidFill>
            <a:ln w="12700">
              <a:noFill/>
              <a:round/>
              <a:headEnd/>
              <a:tailEnd/>
            </a:ln>
            <a:effectLst/>
          </p:spPr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17" name="Gruppieren 93"/>
          <p:cNvGrpSpPr/>
          <p:nvPr/>
        </p:nvGrpSpPr>
        <p:grpSpPr bwMode="gray">
          <a:xfrm>
            <a:off x="4357352" y="1204497"/>
            <a:ext cx="720000" cy="719920"/>
            <a:chOff x="2447205" y="5191173"/>
            <a:chExt cx="1199706" cy="1152000"/>
          </a:xfrm>
        </p:grpSpPr>
        <p:sp>
          <p:nvSpPr>
            <p:cNvPr id="18" name="Rechteck 242"/>
            <p:cNvSpPr/>
            <p:nvPr/>
          </p:nvSpPr>
          <p:spPr bwMode="gray">
            <a:xfrm>
              <a:off x="2447205" y="5191173"/>
              <a:ext cx="1151999" cy="1152000"/>
            </a:xfrm>
            <a:prstGeom prst="rect">
              <a:avLst/>
            </a:prstGeom>
          </p:spPr>
          <p:txBody>
            <a:bodyPr wrap="square" lIns="72000" tIns="0" rIns="0" bIns="0" anchor="ctr">
              <a:noAutofit/>
            </a:bodyPr>
            <a:lstStyle/>
            <a:p>
              <a:pPr lvl="0" algn="ctr"/>
              <a:r>
                <a:rPr lang="tr-TR" sz="2000" b="1" dirty="0">
                  <a:solidFill>
                    <a:schemeClr val="tx2"/>
                  </a:solidFill>
                </a:rPr>
                <a:t>62</a:t>
              </a:r>
              <a:r>
                <a:rPr lang="en-US" sz="1100" b="1" dirty="0">
                  <a:solidFill>
                    <a:schemeClr val="tx2"/>
                  </a:solidFill>
                </a:rPr>
                <a:t>%</a:t>
              </a:r>
            </a:p>
          </p:txBody>
        </p:sp>
        <p:sp>
          <p:nvSpPr>
            <p:cNvPr id="19" name="Halbbogen 243"/>
            <p:cNvSpPr/>
            <p:nvPr/>
          </p:nvSpPr>
          <p:spPr bwMode="gray">
            <a:xfrm flipH="1">
              <a:off x="2494912" y="5191173"/>
              <a:ext cx="1151999" cy="1152000"/>
            </a:xfrm>
            <a:prstGeom prst="blockArc">
              <a:avLst>
                <a:gd name="adj1" fmla="val 1319637"/>
                <a:gd name="adj2" fmla="val 16224598"/>
                <a:gd name="adj3" fmla="val 17222"/>
              </a:avLst>
            </a:prstGeom>
            <a:solidFill>
              <a:schemeClr val="tx2"/>
            </a:solidFill>
            <a:ln w="12700">
              <a:noFill/>
              <a:round/>
              <a:headEnd/>
              <a:tailEnd/>
            </a:ln>
            <a:effectLst/>
          </p:spPr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1266159" y="2068433"/>
            <a:ext cx="800890" cy="288032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>
              <a:spcBef>
                <a:spcPts val="300"/>
              </a:spcBef>
            </a:pPr>
            <a:r>
              <a:rPr lang="tr-TR" sz="1200" dirty="0">
                <a:latin typeface="Arial" pitchFamily="34" charset="0"/>
                <a:cs typeface="Arial" pitchFamily="34" charset="0"/>
              </a:rPr>
              <a:t>Erkekler</a:t>
            </a:r>
            <a:endParaRPr lang="en-GB" sz="1200" dirty="0" err="1"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211065" y="2068433"/>
            <a:ext cx="936104" cy="288032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>
              <a:spcBef>
                <a:spcPts val="300"/>
              </a:spcBef>
            </a:pPr>
            <a:r>
              <a:rPr lang="tr-TR" sz="1200" dirty="0">
                <a:latin typeface="Arial" pitchFamily="34" charset="0"/>
                <a:cs typeface="Arial" pitchFamily="34" charset="0"/>
              </a:rPr>
              <a:t>Kadınlar</a:t>
            </a:r>
            <a:endParaRPr lang="en-GB" sz="1200" dirty="0" err="1"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291185" y="2068433"/>
            <a:ext cx="936104" cy="288032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>
              <a:spcBef>
                <a:spcPts val="300"/>
              </a:spcBef>
            </a:pPr>
            <a:r>
              <a:rPr lang="tr-TR" sz="1200" dirty="0">
                <a:latin typeface="Arial" pitchFamily="34" charset="0"/>
                <a:cs typeface="Arial" pitchFamily="34" charset="0"/>
              </a:rPr>
              <a:t>İstanbul’da yaşayanlar</a:t>
            </a:r>
            <a:endParaRPr lang="en-GB" sz="1200" dirty="0" err="1"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356791" y="2068433"/>
            <a:ext cx="936104" cy="288032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>
              <a:spcBef>
                <a:spcPts val="300"/>
              </a:spcBef>
            </a:pPr>
            <a:r>
              <a:rPr lang="tr-TR" sz="1200" dirty="0">
                <a:latin typeface="Arial" pitchFamily="34" charset="0"/>
                <a:cs typeface="Arial" pitchFamily="34" charset="0"/>
              </a:rPr>
              <a:t>Diğer illerde yaşayanlar</a:t>
            </a:r>
            <a:endParaRPr lang="en-GB" sz="1200" dirty="0" err="1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4" name="Gruppieren 93"/>
          <p:cNvGrpSpPr/>
          <p:nvPr/>
        </p:nvGrpSpPr>
        <p:grpSpPr bwMode="gray">
          <a:xfrm>
            <a:off x="260402" y="1203757"/>
            <a:ext cx="720000" cy="719921"/>
            <a:chOff x="2468713" y="5191173"/>
            <a:chExt cx="1178198" cy="1162603"/>
          </a:xfrm>
        </p:grpSpPr>
        <p:sp>
          <p:nvSpPr>
            <p:cNvPr id="25" name="Rechteck 242"/>
            <p:cNvSpPr/>
            <p:nvPr/>
          </p:nvSpPr>
          <p:spPr bwMode="gray">
            <a:xfrm>
              <a:off x="2468713" y="5201776"/>
              <a:ext cx="1151999" cy="1152000"/>
            </a:xfrm>
            <a:prstGeom prst="rect">
              <a:avLst/>
            </a:prstGeom>
          </p:spPr>
          <p:txBody>
            <a:bodyPr wrap="square" lIns="72000" tIns="0" rIns="0" bIns="0" anchor="ctr">
              <a:noAutofit/>
            </a:bodyPr>
            <a:lstStyle/>
            <a:p>
              <a:pPr lvl="0" algn="ctr"/>
              <a:r>
                <a:rPr lang="tr-TR" sz="2000" b="1" dirty="0"/>
                <a:t>68</a:t>
              </a:r>
              <a:r>
                <a:rPr lang="en-US" sz="1400" b="1" dirty="0"/>
                <a:t>%</a:t>
              </a:r>
            </a:p>
          </p:txBody>
        </p:sp>
        <p:sp>
          <p:nvSpPr>
            <p:cNvPr id="26" name="Halbbogen 243"/>
            <p:cNvSpPr/>
            <p:nvPr/>
          </p:nvSpPr>
          <p:spPr bwMode="gray">
            <a:xfrm flipH="1">
              <a:off x="2494912" y="5191173"/>
              <a:ext cx="1151999" cy="1152000"/>
            </a:xfrm>
            <a:prstGeom prst="blockArc">
              <a:avLst>
                <a:gd name="adj1" fmla="val 1445321"/>
                <a:gd name="adj2" fmla="val 16224598"/>
                <a:gd name="adj3" fmla="val 17222"/>
              </a:avLst>
            </a:prstGeom>
            <a:solidFill>
              <a:schemeClr val="tx1"/>
            </a:solidFill>
            <a:ln w="12700">
              <a:noFill/>
              <a:round/>
              <a:headEnd/>
              <a:tailEnd/>
            </a:ln>
            <a:effectLst/>
          </p:spPr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179512" y="2067694"/>
            <a:ext cx="800890" cy="288032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>
              <a:spcBef>
                <a:spcPts val="300"/>
              </a:spcBef>
            </a:pPr>
            <a:r>
              <a:rPr lang="tr-TR" sz="1200" b="1" dirty="0">
                <a:latin typeface="Arial" pitchFamily="34" charset="0"/>
                <a:cs typeface="Arial" pitchFamily="34" charset="0"/>
              </a:rPr>
              <a:t>Toplam</a:t>
            </a:r>
            <a:endParaRPr lang="en-GB" sz="1200" b="1" dirty="0" err="1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8" name="Straight Connector 27"/>
          <p:cNvCxnSpPr/>
          <p:nvPr/>
        </p:nvCxnSpPr>
        <p:spPr>
          <a:xfrm>
            <a:off x="1130945" y="1060321"/>
            <a:ext cx="0" cy="1368152"/>
          </a:xfrm>
          <a:prstGeom prst="line">
            <a:avLst/>
          </a:prstGeom>
          <a:ln w="28575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260402" y="2505837"/>
            <a:ext cx="72008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800" dirty="0"/>
              <a:t>Sanal platformlarda </a:t>
            </a:r>
            <a:r>
              <a:rPr lang="tr-TR" sz="1600" dirty="0"/>
              <a:t>(sosyal medya, mobil uygulamalar vb.)</a:t>
            </a:r>
            <a:r>
              <a:rPr lang="tr-TR" sz="2800" dirty="0"/>
              <a:t> tanışıp ilişkiye dönen arkadaşlığı olanlar</a:t>
            </a:r>
          </a:p>
        </p:txBody>
      </p:sp>
      <p:grpSp>
        <p:nvGrpSpPr>
          <p:cNvPr id="30" name="Gruppieren 93"/>
          <p:cNvGrpSpPr/>
          <p:nvPr/>
        </p:nvGrpSpPr>
        <p:grpSpPr bwMode="gray">
          <a:xfrm>
            <a:off x="1427939" y="3658863"/>
            <a:ext cx="720000" cy="719921"/>
            <a:chOff x="2468713" y="5191173"/>
            <a:chExt cx="1178198" cy="1162603"/>
          </a:xfrm>
        </p:grpSpPr>
        <p:sp>
          <p:nvSpPr>
            <p:cNvPr id="31" name="Rechteck 242"/>
            <p:cNvSpPr/>
            <p:nvPr/>
          </p:nvSpPr>
          <p:spPr bwMode="gray">
            <a:xfrm>
              <a:off x="2468713" y="5201776"/>
              <a:ext cx="1151999" cy="1152000"/>
            </a:xfrm>
            <a:prstGeom prst="rect">
              <a:avLst/>
            </a:prstGeom>
          </p:spPr>
          <p:txBody>
            <a:bodyPr wrap="square" lIns="72000" tIns="0" rIns="0" bIns="0" anchor="ctr">
              <a:noAutofit/>
            </a:bodyPr>
            <a:lstStyle/>
            <a:p>
              <a:pPr lvl="0" algn="ctr"/>
              <a:r>
                <a:rPr lang="tr-TR" sz="2000" b="1" dirty="0">
                  <a:solidFill>
                    <a:schemeClr val="accent3"/>
                  </a:solidFill>
                </a:rPr>
                <a:t>53</a:t>
              </a:r>
              <a:r>
                <a:rPr lang="en-US" sz="1400" b="1" dirty="0">
                  <a:solidFill>
                    <a:schemeClr val="accent3"/>
                  </a:solidFill>
                </a:rPr>
                <a:t>%</a:t>
              </a:r>
            </a:p>
          </p:txBody>
        </p:sp>
        <p:sp>
          <p:nvSpPr>
            <p:cNvPr id="32" name="Halbbogen 243"/>
            <p:cNvSpPr/>
            <p:nvPr/>
          </p:nvSpPr>
          <p:spPr bwMode="gray">
            <a:xfrm flipH="1">
              <a:off x="2494912" y="5191173"/>
              <a:ext cx="1151999" cy="1152000"/>
            </a:xfrm>
            <a:prstGeom prst="blockArc">
              <a:avLst>
                <a:gd name="adj1" fmla="val 3834206"/>
                <a:gd name="adj2" fmla="val 16224598"/>
                <a:gd name="adj3" fmla="val 17222"/>
              </a:avLst>
            </a:prstGeom>
            <a:solidFill>
              <a:schemeClr val="accent3"/>
            </a:solidFill>
            <a:ln w="12700">
              <a:noFill/>
              <a:round/>
              <a:headEnd/>
              <a:tailEnd/>
            </a:ln>
            <a:effectLst/>
          </p:spPr>
          <p:txBody>
            <a:bodyPr rtlCol="0" anchor="ctr"/>
            <a:lstStyle/>
            <a:p>
              <a:pPr algn="ctr"/>
              <a:endParaRPr lang="de-DE" dirty="0"/>
            </a:p>
          </p:txBody>
        </p:sp>
      </p:grpSp>
      <p:grpSp>
        <p:nvGrpSpPr>
          <p:cNvPr id="33" name="Gruppieren 93"/>
          <p:cNvGrpSpPr/>
          <p:nvPr/>
        </p:nvGrpSpPr>
        <p:grpSpPr bwMode="gray">
          <a:xfrm>
            <a:off x="2431373" y="3658864"/>
            <a:ext cx="720000" cy="719920"/>
            <a:chOff x="2447205" y="5191173"/>
            <a:chExt cx="1199706" cy="1152000"/>
          </a:xfrm>
        </p:grpSpPr>
        <p:sp>
          <p:nvSpPr>
            <p:cNvPr id="34" name="Rechteck 242"/>
            <p:cNvSpPr/>
            <p:nvPr/>
          </p:nvSpPr>
          <p:spPr bwMode="gray">
            <a:xfrm>
              <a:off x="2447205" y="5191173"/>
              <a:ext cx="1151999" cy="1152000"/>
            </a:xfrm>
            <a:prstGeom prst="rect">
              <a:avLst/>
            </a:prstGeom>
          </p:spPr>
          <p:txBody>
            <a:bodyPr wrap="square" lIns="72000" tIns="0" rIns="0" bIns="0" anchor="ctr">
              <a:noAutofit/>
            </a:bodyPr>
            <a:lstStyle/>
            <a:p>
              <a:pPr lvl="0" algn="ctr"/>
              <a:r>
                <a:rPr lang="tr-TR" sz="2000" b="1" dirty="0">
                  <a:solidFill>
                    <a:schemeClr val="accent5"/>
                  </a:solidFill>
                </a:rPr>
                <a:t>38</a:t>
              </a:r>
              <a:r>
                <a:rPr lang="en-US" sz="1100" b="1" dirty="0">
                  <a:solidFill>
                    <a:schemeClr val="accent5"/>
                  </a:solidFill>
                </a:rPr>
                <a:t>%</a:t>
              </a:r>
            </a:p>
          </p:txBody>
        </p:sp>
        <p:sp>
          <p:nvSpPr>
            <p:cNvPr id="35" name="Halbbogen 243"/>
            <p:cNvSpPr/>
            <p:nvPr/>
          </p:nvSpPr>
          <p:spPr bwMode="gray">
            <a:xfrm flipH="1">
              <a:off x="2494912" y="5191173"/>
              <a:ext cx="1151999" cy="1152000"/>
            </a:xfrm>
            <a:prstGeom prst="blockArc">
              <a:avLst>
                <a:gd name="adj1" fmla="val 7296071"/>
                <a:gd name="adj2" fmla="val 16224598"/>
                <a:gd name="adj3" fmla="val 17222"/>
              </a:avLst>
            </a:prstGeom>
            <a:solidFill>
              <a:schemeClr val="accent5"/>
            </a:solidFill>
            <a:ln w="12700">
              <a:noFill/>
              <a:round/>
              <a:headEnd/>
              <a:tailEnd/>
            </a:ln>
            <a:effectLst/>
          </p:spPr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36" name="Gruppieren 93"/>
          <p:cNvGrpSpPr/>
          <p:nvPr/>
        </p:nvGrpSpPr>
        <p:grpSpPr bwMode="gray">
          <a:xfrm>
            <a:off x="3434807" y="3658864"/>
            <a:ext cx="720000" cy="719920"/>
            <a:chOff x="2447205" y="5191173"/>
            <a:chExt cx="1199706" cy="1152000"/>
          </a:xfrm>
        </p:grpSpPr>
        <p:sp>
          <p:nvSpPr>
            <p:cNvPr id="37" name="Rechteck 242"/>
            <p:cNvSpPr/>
            <p:nvPr/>
          </p:nvSpPr>
          <p:spPr bwMode="gray">
            <a:xfrm>
              <a:off x="2447205" y="5191173"/>
              <a:ext cx="1151999" cy="1152000"/>
            </a:xfrm>
            <a:prstGeom prst="rect">
              <a:avLst/>
            </a:prstGeom>
          </p:spPr>
          <p:txBody>
            <a:bodyPr wrap="square" lIns="72000" tIns="0" rIns="0" bIns="0" anchor="ctr">
              <a:noAutofit/>
            </a:bodyPr>
            <a:lstStyle/>
            <a:p>
              <a:pPr lvl="0" algn="ctr"/>
              <a:r>
                <a:rPr lang="tr-TR" sz="2000" b="1" dirty="0">
                  <a:solidFill>
                    <a:schemeClr val="accent2"/>
                  </a:solidFill>
                </a:rPr>
                <a:t>50</a:t>
              </a:r>
              <a:r>
                <a:rPr lang="en-US" sz="1100" b="1" dirty="0">
                  <a:solidFill>
                    <a:schemeClr val="accent2"/>
                  </a:solidFill>
                </a:rPr>
                <a:t>%</a:t>
              </a:r>
            </a:p>
          </p:txBody>
        </p:sp>
        <p:sp>
          <p:nvSpPr>
            <p:cNvPr id="38" name="Halbbogen 243"/>
            <p:cNvSpPr/>
            <p:nvPr/>
          </p:nvSpPr>
          <p:spPr bwMode="gray">
            <a:xfrm flipH="1">
              <a:off x="2494912" y="5191173"/>
              <a:ext cx="1151999" cy="1152000"/>
            </a:xfrm>
            <a:prstGeom prst="blockArc">
              <a:avLst>
                <a:gd name="adj1" fmla="val 5201035"/>
                <a:gd name="adj2" fmla="val 16224598"/>
                <a:gd name="adj3" fmla="val 17222"/>
              </a:avLst>
            </a:prstGeom>
            <a:solidFill>
              <a:schemeClr val="accent2"/>
            </a:solidFill>
            <a:ln w="12700">
              <a:noFill/>
              <a:round/>
              <a:headEnd/>
              <a:tailEnd/>
            </a:ln>
            <a:effectLst/>
          </p:spPr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39" name="Gruppieren 93"/>
          <p:cNvGrpSpPr/>
          <p:nvPr/>
        </p:nvGrpSpPr>
        <p:grpSpPr bwMode="gray">
          <a:xfrm>
            <a:off x="4438242" y="3658864"/>
            <a:ext cx="720000" cy="719920"/>
            <a:chOff x="2447205" y="5191173"/>
            <a:chExt cx="1199706" cy="1152000"/>
          </a:xfrm>
        </p:grpSpPr>
        <p:sp>
          <p:nvSpPr>
            <p:cNvPr id="40" name="Rechteck 242"/>
            <p:cNvSpPr/>
            <p:nvPr/>
          </p:nvSpPr>
          <p:spPr bwMode="gray">
            <a:xfrm>
              <a:off x="2447205" y="5191173"/>
              <a:ext cx="1151999" cy="1152000"/>
            </a:xfrm>
            <a:prstGeom prst="rect">
              <a:avLst/>
            </a:prstGeom>
          </p:spPr>
          <p:txBody>
            <a:bodyPr wrap="square" lIns="72000" tIns="0" rIns="0" bIns="0" anchor="ctr">
              <a:noAutofit/>
            </a:bodyPr>
            <a:lstStyle/>
            <a:p>
              <a:pPr lvl="0" algn="ctr"/>
              <a:r>
                <a:rPr lang="tr-TR" sz="2000" b="1" dirty="0">
                  <a:solidFill>
                    <a:schemeClr val="tx2"/>
                  </a:solidFill>
                </a:rPr>
                <a:t>44</a:t>
              </a:r>
              <a:r>
                <a:rPr lang="en-US" sz="1100" b="1" dirty="0">
                  <a:solidFill>
                    <a:schemeClr val="tx2"/>
                  </a:solidFill>
                </a:rPr>
                <a:t>%</a:t>
              </a:r>
            </a:p>
          </p:txBody>
        </p:sp>
        <p:sp>
          <p:nvSpPr>
            <p:cNvPr id="41" name="Halbbogen 243"/>
            <p:cNvSpPr/>
            <p:nvPr/>
          </p:nvSpPr>
          <p:spPr bwMode="gray">
            <a:xfrm flipH="1">
              <a:off x="2494912" y="5191173"/>
              <a:ext cx="1151999" cy="1152000"/>
            </a:xfrm>
            <a:prstGeom prst="blockArc">
              <a:avLst>
                <a:gd name="adj1" fmla="val 7552113"/>
                <a:gd name="adj2" fmla="val 16224598"/>
                <a:gd name="adj3" fmla="val 17222"/>
              </a:avLst>
            </a:prstGeom>
            <a:solidFill>
              <a:schemeClr val="tx2"/>
            </a:solidFill>
            <a:ln w="12700">
              <a:noFill/>
              <a:round/>
              <a:headEnd/>
              <a:tailEnd/>
            </a:ln>
            <a:effectLst/>
          </p:spPr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42" name="TextBox 41"/>
          <p:cNvSpPr txBox="1"/>
          <p:nvPr/>
        </p:nvSpPr>
        <p:spPr>
          <a:xfrm>
            <a:off x="1347049" y="4522800"/>
            <a:ext cx="800890" cy="288032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>
              <a:spcBef>
                <a:spcPts val="300"/>
              </a:spcBef>
            </a:pPr>
            <a:r>
              <a:rPr lang="tr-TR" sz="1200" dirty="0">
                <a:latin typeface="Arial" pitchFamily="34" charset="0"/>
                <a:cs typeface="Arial" pitchFamily="34" charset="0"/>
              </a:rPr>
              <a:t>Erkekler</a:t>
            </a:r>
            <a:endParaRPr lang="en-GB" sz="1200" dirty="0" err="1">
              <a:latin typeface="Arial" pitchFamily="34" charset="0"/>
              <a:cs typeface="Arial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2291955" y="4522800"/>
            <a:ext cx="936104" cy="288032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>
              <a:spcBef>
                <a:spcPts val="300"/>
              </a:spcBef>
            </a:pPr>
            <a:r>
              <a:rPr lang="tr-TR" sz="1200" dirty="0">
                <a:latin typeface="Arial" pitchFamily="34" charset="0"/>
                <a:cs typeface="Arial" pitchFamily="34" charset="0"/>
              </a:rPr>
              <a:t>Kadınlar</a:t>
            </a:r>
            <a:endParaRPr lang="en-GB" sz="1200" dirty="0" err="1">
              <a:latin typeface="Arial" pitchFamily="34" charset="0"/>
              <a:cs typeface="Arial" pitchFamily="34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3372075" y="4522800"/>
            <a:ext cx="936104" cy="288032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>
              <a:spcBef>
                <a:spcPts val="300"/>
              </a:spcBef>
            </a:pPr>
            <a:r>
              <a:rPr lang="tr-TR" sz="1200" dirty="0">
                <a:latin typeface="Arial" pitchFamily="34" charset="0"/>
                <a:cs typeface="Arial" pitchFamily="34" charset="0"/>
              </a:rPr>
              <a:t>İstanbul’da yaşayanlar</a:t>
            </a:r>
            <a:endParaRPr lang="en-GB" sz="1200" dirty="0" err="1">
              <a:latin typeface="Arial" pitchFamily="34" charset="0"/>
              <a:cs typeface="Arial" pitchFamily="34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4437681" y="4522800"/>
            <a:ext cx="936104" cy="288032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>
              <a:spcBef>
                <a:spcPts val="300"/>
              </a:spcBef>
            </a:pPr>
            <a:r>
              <a:rPr lang="tr-TR" sz="1200" dirty="0">
                <a:latin typeface="Arial" pitchFamily="34" charset="0"/>
                <a:cs typeface="Arial" pitchFamily="34" charset="0"/>
              </a:rPr>
              <a:t>Diğer illerde yaşayanlar</a:t>
            </a:r>
            <a:endParaRPr lang="en-GB" sz="1200" dirty="0" err="1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46" name="Gruppieren 93"/>
          <p:cNvGrpSpPr/>
          <p:nvPr/>
        </p:nvGrpSpPr>
        <p:grpSpPr bwMode="gray">
          <a:xfrm>
            <a:off x="341292" y="3658124"/>
            <a:ext cx="720000" cy="719921"/>
            <a:chOff x="2468713" y="5191173"/>
            <a:chExt cx="1178198" cy="1162603"/>
          </a:xfrm>
        </p:grpSpPr>
        <p:sp>
          <p:nvSpPr>
            <p:cNvPr id="47" name="Rechteck 242"/>
            <p:cNvSpPr/>
            <p:nvPr/>
          </p:nvSpPr>
          <p:spPr bwMode="gray">
            <a:xfrm>
              <a:off x="2468713" y="5201776"/>
              <a:ext cx="1151999" cy="1152000"/>
            </a:xfrm>
            <a:prstGeom prst="rect">
              <a:avLst/>
            </a:prstGeom>
          </p:spPr>
          <p:txBody>
            <a:bodyPr wrap="square" lIns="72000" tIns="0" rIns="0" bIns="0" anchor="ctr">
              <a:noAutofit/>
            </a:bodyPr>
            <a:lstStyle/>
            <a:p>
              <a:pPr lvl="0" algn="ctr"/>
              <a:r>
                <a:rPr lang="tr-TR" sz="2000" b="1" dirty="0"/>
                <a:t>47</a:t>
              </a:r>
              <a:r>
                <a:rPr lang="en-US" sz="1400" b="1" dirty="0"/>
                <a:t>%</a:t>
              </a:r>
            </a:p>
          </p:txBody>
        </p:sp>
        <p:sp>
          <p:nvSpPr>
            <p:cNvPr id="48" name="Halbbogen 243"/>
            <p:cNvSpPr/>
            <p:nvPr/>
          </p:nvSpPr>
          <p:spPr bwMode="gray">
            <a:xfrm flipH="1">
              <a:off x="2494912" y="5191173"/>
              <a:ext cx="1151999" cy="1152000"/>
            </a:xfrm>
            <a:prstGeom prst="blockArc">
              <a:avLst>
                <a:gd name="adj1" fmla="val 7406018"/>
                <a:gd name="adj2" fmla="val 16224598"/>
                <a:gd name="adj3" fmla="val 17222"/>
              </a:avLst>
            </a:prstGeom>
            <a:solidFill>
              <a:schemeClr val="tx1"/>
            </a:solidFill>
            <a:ln w="12700">
              <a:noFill/>
              <a:round/>
              <a:headEnd/>
              <a:tailEnd/>
            </a:ln>
            <a:effectLst/>
          </p:spPr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49" name="TextBox 48"/>
          <p:cNvSpPr txBox="1"/>
          <p:nvPr/>
        </p:nvSpPr>
        <p:spPr>
          <a:xfrm>
            <a:off x="260402" y="4522061"/>
            <a:ext cx="800890" cy="288032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>
              <a:spcBef>
                <a:spcPts val="300"/>
              </a:spcBef>
            </a:pPr>
            <a:r>
              <a:rPr lang="tr-TR" sz="1200" b="1" dirty="0">
                <a:latin typeface="Arial" pitchFamily="34" charset="0"/>
                <a:cs typeface="Arial" pitchFamily="34" charset="0"/>
              </a:rPr>
              <a:t>Toplam</a:t>
            </a:r>
            <a:endParaRPr lang="en-GB" sz="1200" b="1" dirty="0" err="1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50" name="Straight Connector 49"/>
          <p:cNvCxnSpPr/>
          <p:nvPr/>
        </p:nvCxnSpPr>
        <p:spPr>
          <a:xfrm>
            <a:off x="1211835" y="3514688"/>
            <a:ext cx="0" cy="1368152"/>
          </a:xfrm>
          <a:prstGeom prst="line">
            <a:avLst/>
          </a:prstGeom>
          <a:ln w="28575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1786336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851" y="195419"/>
            <a:ext cx="8568629" cy="576105"/>
          </a:xfrm>
        </p:spPr>
        <p:txBody>
          <a:bodyPr/>
          <a:lstStyle/>
          <a:p>
            <a:r>
              <a:rPr lang="tr-TR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Sanal Platformlarda </a:t>
            </a:r>
            <a:r>
              <a:rPr lang="tr-TR" sz="12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(sosyal medya, mobil uygulamalar vb.)</a:t>
            </a:r>
            <a:r>
              <a:rPr lang="tr-TR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 Tanışıp Arkadaş Olduğumuz Kişilere Ne Derece Güveniyoruz?</a:t>
            </a:r>
            <a:endParaRPr lang="en-US" sz="1600" dirty="0"/>
          </a:p>
        </p:txBody>
      </p:sp>
      <p:graphicFrame>
        <p:nvGraphicFramePr>
          <p:cNvPr id="6" name="Chart 5"/>
          <p:cNvGraphicFramePr/>
          <p:nvPr>
            <p:extLst>
              <p:ext uri="{D42A27DB-BD31-4B8C-83A1-F6EECF244321}">
                <p14:modId xmlns:p14="http://schemas.microsoft.com/office/powerpoint/2010/main" val="1744795284"/>
              </p:ext>
            </p:extLst>
          </p:nvPr>
        </p:nvGraphicFramePr>
        <p:xfrm>
          <a:off x="-108520" y="915566"/>
          <a:ext cx="7425583" cy="3600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Oval 6"/>
          <p:cNvSpPr/>
          <p:nvPr/>
        </p:nvSpPr>
        <p:spPr bwMode="gray">
          <a:xfrm>
            <a:off x="2756560" y="2882642"/>
            <a:ext cx="288032" cy="288032"/>
          </a:xfrm>
          <a:prstGeom prst="ellipse">
            <a:avLst/>
          </a:prstGeom>
          <a:noFill/>
          <a:ln w="2222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indent="0" algn="ctr">
              <a:spcBef>
                <a:spcPts val="300"/>
              </a:spcBef>
              <a:buFont typeface="Courier New" pitchFamily="49" charset="0"/>
              <a:buNone/>
            </a:pPr>
            <a:endParaRPr lang="en-US" sz="1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959107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ubtitle 20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tr-TR" sz="2800" dirty="0"/>
              <a:t>Teşekkürler</a:t>
            </a:r>
          </a:p>
          <a:p>
            <a:endParaRPr lang="tr-TR" sz="16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23528" y="3435846"/>
            <a:ext cx="3744416" cy="86409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spcBef>
                <a:spcPts val="300"/>
              </a:spcBef>
            </a:pPr>
            <a:r>
              <a:rPr lang="tr-TR" dirty="0">
                <a:solidFill>
                  <a:schemeClr val="accent6"/>
                </a:solidFill>
              </a:rPr>
              <a:t>ZENNA Kurumsal Marka Yönetim Araştırmaları ve Danışmanlığı</a:t>
            </a:r>
            <a:endParaRPr lang="tr-TR" sz="1100" dirty="0">
              <a:solidFill>
                <a:schemeClr val="accent6"/>
              </a:solidFill>
              <a:latin typeface="Arial" pitchFamily="34" charset="0"/>
              <a:cs typeface="Arial" pitchFamily="34" charset="0"/>
            </a:endParaRPr>
          </a:p>
          <a:p>
            <a:pPr>
              <a:spcBef>
                <a:spcPts val="300"/>
              </a:spcBef>
            </a:pPr>
            <a:r>
              <a:rPr lang="tr-TR" sz="1100" dirty="0">
                <a:latin typeface="Arial" pitchFamily="34" charset="0"/>
                <a:cs typeface="Arial" pitchFamily="34" charset="0"/>
              </a:rPr>
              <a:t>www.zennadanismanlik.com</a:t>
            </a:r>
            <a:endParaRPr lang="en-US" sz="1100" dirty="0" err="1"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2499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7993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30" y="51469"/>
            <a:ext cx="5047426" cy="504742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 bwMode="gray">
          <a:xfrm>
            <a:off x="4211960" y="946046"/>
            <a:ext cx="432048" cy="72008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indent="0" algn="ctr">
              <a:spcBef>
                <a:spcPts val="300"/>
              </a:spcBef>
              <a:buFont typeface="Courier New" pitchFamily="49" charset="0"/>
              <a:buNone/>
            </a:pPr>
            <a:endParaRPr lang="en-US" sz="1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7"/>
          <p:cNvSpPr/>
          <p:nvPr/>
        </p:nvSpPr>
        <p:spPr bwMode="gray">
          <a:xfrm>
            <a:off x="3491880" y="3795886"/>
            <a:ext cx="504056" cy="144016"/>
          </a:xfrm>
          <a:prstGeom prst="rect">
            <a:avLst/>
          </a:prstGeom>
          <a:solidFill>
            <a:srgbClr val="F0F0F0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indent="0" algn="ctr">
              <a:spcBef>
                <a:spcPts val="300"/>
              </a:spcBef>
              <a:buFont typeface="Courier New" pitchFamily="49" charset="0"/>
              <a:buNone/>
            </a:pPr>
            <a:endParaRPr lang="en-US" sz="1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148064" y="3219822"/>
            <a:ext cx="3888432" cy="108012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spcBef>
                <a:spcPts val="300"/>
              </a:spcBef>
            </a:pPr>
            <a:r>
              <a:rPr lang="tr-TR" sz="1600" b="1" dirty="0">
                <a:latin typeface="Arial" pitchFamily="34" charset="0"/>
                <a:cs typeface="Arial" pitchFamily="34" charset="0"/>
              </a:rPr>
              <a:t>Medeni Durum ve Ev Yaşamı</a:t>
            </a:r>
            <a:endParaRPr lang="en-US" sz="1600" b="1" dirty="0" err="1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73263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02" y="0"/>
            <a:ext cx="9144000" cy="51435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grayscl/>
          </a:blip>
          <a:stretch>
            <a:fillRect/>
          </a:stretch>
        </p:blipFill>
        <p:spPr>
          <a:xfrm>
            <a:off x="3779912" y="1131590"/>
            <a:ext cx="900000" cy="900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788024" y="1243036"/>
            <a:ext cx="997126" cy="67710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tr-TR" sz="2400" b="1" dirty="0">
                <a:latin typeface="Calibri" panose="020F0502020204030204" pitchFamily="34" charset="0"/>
              </a:rPr>
              <a:t>%60</a:t>
            </a:r>
          </a:p>
          <a:p>
            <a:r>
              <a:rPr lang="tr-TR" sz="1400" b="1" dirty="0">
                <a:latin typeface="Calibri" panose="020F0502020204030204" pitchFamily="34" charset="0"/>
              </a:rPr>
              <a:t>Evli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grayscl/>
          </a:blip>
          <a:stretch>
            <a:fillRect/>
          </a:stretch>
        </p:blipFill>
        <p:spPr>
          <a:xfrm>
            <a:off x="7308304" y="1401590"/>
            <a:ext cx="360000" cy="3600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516624" y="1289202"/>
            <a:ext cx="791680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tr-TR" sz="2000" b="1" dirty="0">
                <a:latin typeface="Calibri" panose="020F0502020204030204" pitchFamily="34" charset="0"/>
              </a:rPr>
              <a:t>%35</a:t>
            </a:r>
          </a:p>
          <a:p>
            <a:r>
              <a:rPr lang="tr-TR" sz="1200" b="1" dirty="0">
                <a:latin typeface="Calibri" panose="020F0502020204030204" pitchFamily="34" charset="0"/>
              </a:rPr>
              <a:t>Bekar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740352" y="1289202"/>
            <a:ext cx="1224136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tr-TR" sz="2000" b="1" dirty="0">
                <a:latin typeface="Calibri" panose="020F0502020204030204" pitchFamily="34" charset="0"/>
              </a:rPr>
              <a:t>%5</a:t>
            </a:r>
          </a:p>
          <a:p>
            <a:r>
              <a:rPr lang="tr-TR" sz="1200" b="1" dirty="0">
                <a:latin typeface="Calibri" panose="020F0502020204030204" pitchFamily="34" charset="0"/>
              </a:rPr>
              <a:t>Dul / Boşanmış</a:t>
            </a:r>
          </a:p>
        </p:txBody>
      </p:sp>
      <p:sp>
        <p:nvSpPr>
          <p:cNvPr id="12" name="Right Brace 11"/>
          <p:cNvSpPr/>
          <p:nvPr/>
        </p:nvSpPr>
        <p:spPr>
          <a:xfrm rot="5400000">
            <a:off x="7238093" y="660675"/>
            <a:ext cx="288032" cy="3164757"/>
          </a:xfrm>
          <a:prstGeom prst="rightBrace">
            <a:avLst/>
          </a:prstGeom>
          <a:ln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4427984" y="2571750"/>
            <a:ext cx="4536504" cy="93610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spcBef>
                <a:spcPts val="300"/>
              </a:spcBef>
            </a:pPr>
            <a:r>
              <a:rPr lang="tr-TR" sz="2000" dirty="0">
                <a:latin typeface="Arial" pitchFamily="34" charset="0"/>
                <a:cs typeface="Arial" pitchFamily="34" charset="0"/>
              </a:rPr>
              <a:t>Şuan evli olmayan </a:t>
            </a:r>
            <a:r>
              <a:rPr lang="tr-TR" sz="2000" b="1" dirty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her 10 kişiden 7’si </a:t>
            </a:r>
            <a:r>
              <a:rPr lang="tr-TR" sz="2000" u="sng" dirty="0">
                <a:latin typeface="Arial" pitchFamily="34" charset="0"/>
                <a:cs typeface="Arial" pitchFamily="34" charset="0"/>
              </a:rPr>
              <a:t>önümüzdeki 3 sene içerisinde</a:t>
            </a:r>
            <a:r>
              <a:rPr lang="tr-TR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tr-TR" sz="2400" b="1" dirty="0">
                <a:latin typeface="Arial" pitchFamily="34" charset="0"/>
                <a:cs typeface="Arial" pitchFamily="34" charset="0"/>
              </a:rPr>
              <a:t>evlenmeyi hedefliyor*!</a:t>
            </a:r>
            <a:endParaRPr lang="en-US" sz="2000" b="1" dirty="0" err="1"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491880" y="195486"/>
            <a:ext cx="5472608" cy="43204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>
              <a:spcBef>
                <a:spcPts val="300"/>
              </a:spcBef>
            </a:pPr>
            <a:r>
              <a:rPr lang="tr-TR" sz="2400" b="1" dirty="0">
                <a:latin typeface="Arial" pitchFamily="34" charset="0"/>
                <a:cs typeface="Arial" pitchFamily="34" charset="0"/>
              </a:rPr>
              <a:t>Peter </a:t>
            </a:r>
            <a:r>
              <a:rPr lang="tr-TR" sz="2400" b="1" dirty="0" err="1">
                <a:latin typeface="Arial" pitchFamily="34" charset="0"/>
                <a:cs typeface="Arial" pitchFamily="34" charset="0"/>
              </a:rPr>
              <a:t>Pan</a:t>
            </a:r>
            <a:r>
              <a:rPr lang="tr-TR" sz="2400" b="1" dirty="0">
                <a:latin typeface="Arial" pitchFamily="34" charset="0"/>
                <a:cs typeface="Arial" pitchFamily="34" charset="0"/>
              </a:rPr>
              <a:t> Kuşağının Medeni Durumu</a:t>
            </a:r>
            <a:endParaRPr lang="en-US" sz="2400" b="1" dirty="0" err="1">
              <a:latin typeface="Arial" pitchFamily="34" charset="0"/>
              <a:cs typeface="Arial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96786" y="1261977"/>
            <a:ext cx="612000" cy="612000"/>
          </a:xfrm>
          <a:prstGeom prst="rect">
            <a:avLst/>
          </a:prstGeom>
        </p:spPr>
      </p:pic>
      <p:grpSp>
        <p:nvGrpSpPr>
          <p:cNvPr id="18" name="Gruppieren 93"/>
          <p:cNvGrpSpPr/>
          <p:nvPr/>
        </p:nvGrpSpPr>
        <p:grpSpPr bwMode="gray">
          <a:xfrm>
            <a:off x="5076136" y="3796045"/>
            <a:ext cx="720000" cy="719921"/>
            <a:chOff x="2468713" y="5191173"/>
            <a:chExt cx="1178198" cy="1162603"/>
          </a:xfrm>
        </p:grpSpPr>
        <p:sp>
          <p:nvSpPr>
            <p:cNvPr id="22" name="Rechteck 242"/>
            <p:cNvSpPr/>
            <p:nvPr/>
          </p:nvSpPr>
          <p:spPr bwMode="gray">
            <a:xfrm>
              <a:off x="2468713" y="5201776"/>
              <a:ext cx="1151999" cy="1152000"/>
            </a:xfrm>
            <a:prstGeom prst="rect">
              <a:avLst/>
            </a:prstGeom>
          </p:spPr>
          <p:txBody>
            <a:bodyPr wrap="square" lIns="72000" tIns="0" rIns="0" bIns="0" anchor="ctr">
              <a:noAutofit/>
            </a:bodyPr>
            <a:lstStyle/>
            <a:p>
              <a:pPr lvl="0" algn="ctr"/>
              <a:r>
                <a:rPr lang="tr-TR" sz="2000" b="1" dirty="0">
                  <a:solidFill>
                    <a:schemeClr val="accent3"/>
                  </a:solidFill>
                </a:rPr>
                <a:t>74</a:t>
              </a:r>
              <a:r>
                <a:rPr lang="en-US" sz="1400" b="1" dirty="0">
                  <a:solidFill>
                    <a:schemeClr val="accent3"/>
                  </a:solidFill>
                </a:rPr>
                <a:t>%</a:t>
              </a:r>
            </a:p>
          </p:txBody>
        </p:sp>
        <p:sp>
          <p:nvSpPr>
            <p:cNvPr id="23" name="Halbbogen 243"/>
            <p:cNvSpPr/>
            <p:nvPr/>
          </p:nvSpPr>
          <p:spPr bwMode="gray">
            <a:xfrm flipH="1">
              <a:off x="2494912" y="5191173"/>
              <a:ext cx="1151999" cy="1152000"/>
            </a:xfrm>
            <a:prstGeom prst="blockArc">
              <a:avLst>
                <a:gd name="adj1" fmla="val 21538243"/>
                <a:gd name="adj2" fmla="val 16224598"/>
                <a:gd name="adj3" fmla="val 17222"/>
              </a:avLst>
            </a:prstGeom>
            <a:solidFill>
              <a:schemeClr val="accent3"/>
            </a:solidFill>
            <a:ln w="12700">
              <a:noFill/>
              <a:round/>
              <a:headEnd/>
              <a:tailEnd/>
            </a:ln>
            <a:effectLst/>
          </p:spPr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24" name="Gruppieren 93"/>
          <p:cNvGrpSpPr/>
          <p:nvPr/>
        </p:nvGrpSpPr>
        <p:grpSpPr bwMode="gray">
          <a:xfrm>
            <a:off x="6079570" y="3796046"/>
            <a:ext cx="720000" cy="719920"/>
            <a:chOff x="2447205" y="5191173"/>
            <a:chExt cx="1199706" cy="1152000"/>
          </a:xfrm>
        </p:grpSpPr>
        <p:sp>
          <p:nvSpPr>
            <p:cNvPr id="26" name="Rechteck 242"/>
            <p:cNvSpPr/>
            <p:nvPr/>
          </p:nvSpPr>
          <p:spPr bwMode="gray">
            <a:xfrm>
              <a:off x="2447205" y="5191173"/>
              <a:ext cx="1151999" cy="1152000"/>
            </a:xfrm>
            <a:prstGeom prst="rect">
              <a:avLst/>
            </a:prstGeom>
          </p:spPr>
          <p:txBody>
            <a:bodyPr wrap="square" lIns="72000" tIns="0" rIns="0" bIns="0" anchor="ctr">
              <a:noAutofit/>
            </a:bodyPr>
            <a:lstStyle/>
            <a:p>
              <a:pPr lvl="0" algn="ctr"/>
              <a:r>
                <a:rPr lang="tr-TR" sz="2000" b="1" dirty="0">
                  <a:solidFill>
                    <a:schemeClr val="accent5"/>
                  </a:solidFill>
                </a:rPr>
                <a:t>64</a:t>
              </a:r>
              <a:r>
                <a:rPr lang="en-US" sz="1100" b="1" dirty="0">
                  <a:solidFill>
                    <a:schemeClr val="accent5"/>
                  </a:solidFill>
                </a:rPr>
                <a:t>%</a:t>
              </a:r>
            </a:p>
          </p:txBody>
        </p:sp>
        <p:sp>
          <p:nvSpPr>
            <p:cNvPr id="27" name="Halbbogen 243"/>
            <p:cNvSpPr/>
            <p:nvPr/>
          </p:nvSpPr>
          <p:spPr bwMode="gray">
            <a:xfrm flipH="1">
              <a:off x="2494912" y="5191173"/>
              <a:ext cx="1151999" cy="1152000"/>
            </a:xfrm>
            <a:prstGeom prst="blockArc">
              <a:avLst>
                <a:gd name="adj1" fmla="val 1388052"/>
                <a:gd name="adj2" fmla="val 16224598"/>
                <a:gd name="adj3" fmla="val 17222"/>
              </a:avLst>
            </a:prstGeom>
            <a:solidFill>
              <a:schemeClr val="accent5"/>
            </a:solidFill>
            <a:ln w="12700">
              <a:noFill/>
              <a:round/>
              <a:headEnd/>
              <a:tailEnd/>
            </a:ln>
            <a:effectLst/>
          </p:spPr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28" name="Gruppieren 93"/>
          <p:cNvGrpSpPr/>
          <p:nvPr/>
        </p:nvGrpSpPr>
        <p:grpSpPr bwMode="gray">
          <a:xfrm>
            <a:off x="7083004" y="3796046"/>
            <a:ext cx="720000" cy="719920"/>
            <a:chOff x="2447205" y="5191173"/>
            <a:chExt cx="1199706" cy="1152000"/>
          </a:xfrm>
        </p:grpSpPr>
        <p:sp>
          <p:nvSpPr>
            <p:cNvPr id="30" name="Rechteck 242"/>
            <p:cNvSpPr/>
            <p:nvPr/>
          </p:nvSpPr>
          <p:spPr bwMode="gray">
            <a:xfrm>
              <a:off x="2447205" y="5191173"/>
              <a:ext cx="1151999" cy="1152000"/>
            </a:xfrm>
            <a:prstGeom prst="rect">
              <a:avLst/>
            </a:prstGeom>
          </p:spPr>
          <p:txBody>
            <a:bodyPr wrap="square" lIns="72000" tIns="0" rIns="0" bIns="0" anchor="ctr">
              <a:noAutofit/>
            </a:bodyPr>
            <a:lstStyle/>
            <a:p>
              <a:pPr lvl="0" algn="ctr"/>
              <a:r>
                <a:rPr lang="tr-TR" sz="2000" b="1" dirty="0">
                  <a:solidFill>
                    <a:schemeClr val="accent2"/>
                  </a:solidFill>
                </a:rPr>
                <a:t>59</a:t>
              </a:r>
              <a:r>
                <a:rPr lang="en-US" sz="1100" b="1" dirty="0">
                  <a:solidFill>
                    <a:schemeClr val="accent2"/>
                  </a:solidFill>
                </a:rPr>
                <a:t>%</a:t>
              </a:r>
            </a:p>
          </p:txBody>
        </p:sp>
        <p:sp>
          <p:nvSpPr>
            <p:cNvPr id="31" name="Halbbogen 243"/>
            <p:cNvSpPr/>
            <p:nvPr/>
          </p:nvSpPr>
          <p:spPr bwMode="gray">
            <a:xfrm flipH="1">
              <a:off x="2494912" y="5191173"/>
              <a:ext cx="1151999" cy="1152000"/>
            </a:xfrm>
            <a:prstGeom prst="blockArc">
              <a:avLst>
                <a:gd name="adj1" fmla="val 3398780"/>
                <a:gd name="adj2" fmla="val 16224598"/>
                <a:gd name="adj3" fmla="val 17222"/>
              </a:avLst>
            </a:prstGeom>
            <a:solidFill>
              <a:schemeClr val="accent2"/>
            </a:solidFill>
            <a:ln w="12700">
              <a:noFill/>
              <a:round/>
              <a:headEnd/>
              <a:tailEnd/>
            </a:ln>
            <a:effectLst/>
          </p:spPr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32" name="Gruppieren 93"/>
          <p:cNvGrpSpPr/>
          <p:nvPr/>
        </p:nvGrpSpPr>
        <p:grpSpPr bwMode="gray">
          <a:xfrm>
            <a:off x="8086439" y="3796046"/>
            <a:ext cx="720000" cy="719920"/>
            <a:chOff x="2447205" y="5191173"/>
            <a:chExt cx="1199706" cy="1152000"/>
          </a:xfrm>
        </p:grpSpPr>
        <p:sp>
          <p:nvSpPr>
            <p:cNvPr id="34" name="Rechteck 242"/>
            <p:cNvSpPr/>
            <p:nvPr/>
          </p:nvSpPr>
          <p:spPr bwMode="gray">
            <a:xfrm>
              <a:off x="2447205" y="5191173"/>
              <a:ext cx="1151999" cy="1152000"/>
            </a:xfrm>
            <a:prstGeom prst="rect">
              <a:avLst/>
            </a:prstGeom>
          </p:spPr>
          <p:txBody>
            <a:bodyPr wrap="square" lIns="72000" tIns="0" rIns="0" bIns="0" anchor="ctr">
              <a:noAutofit/>
            </a:bodyPr>
            <a:lstStyle/>
            <a:p>
              <a:pPr lvl="0" algn="ctr"/>
              <a:r>
                <a:rPr lang="tr-TR" sz="2000" b="1" dirty="0">
                  <a:solidFill>
                    <a:schemeClr val="tx2"/>
                  </a:solidFill>
                </a:rPr>
                <a:t>76</a:t>
              </a:r>
              <a:r>
                <a:rPr lang="en-US" sz="1100" b="1" dirty="0">
                  <a:solidFill>
                    <a:schemeClr val="tx2"/>
                  </a:solidFill>
                </a:rPr>
                <a:t>%</a:t>
              </a:r>
            </a:p>
          </p:txBody>
        </p:sp>
        <p:sp>
          <p:nvSpPr>
            <p:cNvPr id="35" name="Halbbogen 243"/>
            <p:cNvSpPr/>
            <p:nvPr/>
          </p:nvSpPr>
          <p:spPr bwMode="gray">
            <a:xfrm flipH="1">
              <a:off x="2494912" y="5191173"/>
              <a:ext cx="1151999" cy="1152000"/>
            </a:xfrm>
            <a:prstGeom prst="blockArc">
              <a:avLst>
                <a:gd name="adj1" fmla="val 20826338"/>
                <a:gd name="adj2" fmla="val 16224598"/>
                <a:gd name="adj3" fmla="val 17222"/>
              </a:avLst>
            </a:prstGeom>
            <a:solidFill>
              <a:schemeClr val="tx2"/>
            </a:solidFill>
            <a:ln w="12700">
              <a:noFill/>
              <a:round/>
              <a:headEnd/>
              <a:tailEnd/>
            </a:ln>
            <a:effectLst/>
          </p:spPr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36" name="TextBox 35"/>
          <p:cNvSpPr txBox="1"/>
          <p:nvPr/>
        </p:nvSpPr>
        <p:spPr>
          <a:xfrm>
            <a:off x="4995246" y="4659982"/>
            <a:ext cx="800890" cy="288032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>
              <a:spcBef>
                <a:spcPts val="300"/>
              </a:spcBef>
            </a:pPr>
            <a:r>
              <a:rPr lang="tr-TR" sz="1200" dirty="0">
                <a:latin typeface="Arial" pitchFamily="34" charset="0"/>
                <a:cs typeface="Arial" pitchFamily="34" charset="0"/>
              </a:rPr>
              <a:t>Erkekler</a:t>
            </a:r>
            <a:endParaRPr lang="en-GB" sz="1200" dirty="0" err="1">
              <a:latin typeface="Arial" pitchFamily="34" charset="0"/>
              <a:cs typeface="Arial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5940152" y="4659982"/>
            <a:ext cx="936104" cy="288032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>
              <a:spcBef>
                <a:spcPts val="300"/>
              </a:spcBef>
            </a:pPr>
            <a:r>
              <a:rPr lang="tr-TR" sz="1200" dirty="0">
                <a:latin typeface="Arial" pitchFamily="34" charset="0"/>
                <a:cs typeface="Arial" pitchFamily="34" charset="0"/>
              </a:rPr>
              <a:t>Kadınlar</a:t>
            </a:r>
            <a:endParaRPr lang="en-GB" sz="1200" dirty="0" err="1">
              <a:latin typeface="Arial" pitchFamily="34" charset="0"/>
              <a:cs typeface="Arial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7020272" y="4659982"/>
            <a:ext cx="936104" cy="288032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>
              <a:spcBef>
                <a:spcPts val="300"/>
              </a:spcBef>
            </a:pPr>
            <a:r>
              <a:rPr lang="tr-TR" sz="1200" dirty="0">
                <a:latin typeface="Arial" pitchFamily="34" charset="0"/>
                <a:cs typeface="Arial" pitchFamily="34" charset="0"/>
              </a:rPr>
              <a:t>İstanbul’da yaşayanlar</a:t>
            </a:r>
            <a:endParaRPr lang="en-GB" sz="1200" dirty="0" err="1">
              <a:latin typeface="Arial" pitchFamily="34" charset="0"/>
              <a:cs typeface="Arial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8085878" y="4659982"/>
            <a:ext cx="936104" cy="288032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>
              <a:spcBef>
                <a:spcPts val="300"/>
              </a:spcBef>
            </a:pPr>
            <a:r>
              <a:rPr lang="tr-TR" sz="1200" dirty="0">
                <a:latin typeface="Arial" pitchFamily="34" charset="0"/>
                <a:cs typeface="Arial" pitchFamily="34" charset="0"/>
              </a:rPr>
              <a:t>Diğer illerde yaşayanlar</a:t>
            </a:r>
            <a:endParaRPr lang="en-GB" sz="1200" dirty="0" err="1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40" name="Gruppieren 93"/>
          <p:cNvGrpSpPr/>
          <p:nvPr/>
        </p:nvGrpSpPr>
        <p:grpSpPr bwMode="gray">
          <a:xfrm>
            <a:off x="3989489" y="3795306"/>
            <a:ext cx="720000" cy="719921"/>
            <a:chOff x="2468713" y="5191173"/>
            <a:chExt cx="1178198" cy="1162603"/>
          </a:xfrm>
        </p:grpSpPr>
        <p:sp>
          <p:nvSpPr>
            <p:cNvPr id="41" name="Rechteck 242"/>
            <p:cNvSpPr/>
            <p:nvPr/>
          </p:nvSpPr>
          <p:spPr bwMode="gray">
            <a:xfrm>
              <a:off x="2468713" y="5201776"/>
              <a:ext cx="1151999" cy="1152000"/>
            </a:xfrm>
            <a:prstGeom prst="rect">
              <a:avLst/>
            </a:prstGeom>
          </p:spPr>
          <p:txBody>
            <a:bodyPr wrap="square" lIns="72000" tIns="0" rIns="0" bIns="0" anchor="ctr">
              <a:noAutofit/>
            </a:bodyPr>
            <a:lstStyle/>
            <a:p>
              <a:pPr lvl="0" algn="ctr"/>
              <a:r>
                <a:rPr lang="tr-TR" sz="2000" b="1" dirty="0"/>
                <a:t>70</a:t>
              </a:r>
              <a:r>
                <a:rPr lang="en-US" sz="1400" b="1" dirty="0"/>
                <a:t>%</a:t>
              </a:r>
            </a:p>
          </p:txBody>
        </p:sp>
        <p:sp>
          <p:nvSpPr>
            <p:cNvPr id="42" name="Halbbogen 243"/>
            <p:cNvSpPr/>
            <p:nvPr/>
          </p:nvSpPr>
          <p:spPr bwMode="gray">
            <a:xfrm flipH="1">
              <a:off x="2494912" y="5191173"/>
              <a:ext cx="1151999" cy="1152000"/>
            </a:xfrm>
            <a:prstGeom prst="blockArc">
              <a:avLst>
                <a:gd name="adj1" fmla="val 1445321"/>
                <a:gd name="adj2" fmla="val 16224598"/>
                <a:gd name="adj3" fmla="val 17222"/>
              </a:avLst>
            </a:prstGeom>
            <a:solidFill>
              <a:schemeClr val="tx1"/>
            </a:solidFill>
            <a:ln w="12700">
              <a:noFill/>
              <a:round/>
              <a:headEnd/>
              <a:tailEnd/>
            </a:ln>
            <a:effectLst/>
          </p:spPr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43" name="TextBox 42"/>
          <p:cNvSpPr txBox="1"/>
          <p:nvPr/>
        </p:nvSpPr>
        <p:spPr>
          <a:xfrm>
            <a:off x="3908599" y="4659243"/>
            <a:ext cx="800890" cy="288032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>
              <a:spcBef>
                <a:spcPts val="300"/>
              </a:spcBef>
            </a:pPr>
            <a:r>
              <a:rPr lang="tr-TR" sz="1200" b="1" dirty="0">
                <a:latin typeface="Arial" pitchFamily="34" charset="0"/>
                <a:cs typeface="Arial" pitchFamily="34" charset="0"/>
              </a:rPr>
              <a:t>Toplam</a:t>
            </a:r>
            <a:endParaRPr lang="en-GB" sz="1200" b="1" dirty="0" err="1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4860032" y="3651870"/>
            <a:ext cx="0" cy="1368152"/>
          </a:xfrm>
          <a:prstGeom prst="line">
            <a:avLst/>
          </a:prstGeom>
          <a:ln w="28575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14114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grayscl/>
          </a:blip>
          <a:stretch>
            <a:fillRect/>
          </a:stretch>
        </p:blipFill>
        <p:spPr>
          <a:xfrm>
            <a:off x="3779912" y="1131590"/>
            <a:ext cx="900000" cy="900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788024" y="1243036"/>
            <a:ext cx="997126" cy="67710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tr-TR" sz="2400" b="1" dirty="0">
                <a:latin typeface="Calibri" panose="020F0502020204030204" pitchFamily="34" charset="0"/>
              </a:rPr>
              <a:t>%60</a:t>
            </a:r>
          </a:p>
          <a:p>
            <a:r>
              <a:rPr lang="tr-TR" sz="1400" b="1" dirty="0">
                <a:latin typeface="Calibri" panose="020F0502020204030204" pitchFamily="34" charset="0"/>
              </a:rPr>
              <a:t>Evli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grayscl/>
          </a:blip>
          <a:stretch>
            <a:fillRect/>
          </a:stretch>
        </p:blipFill>
        <p:spPr>
          <a:xfrm>
            <a:off x="7308304" y="1401590"/>
            <a:ext cx="360000" cy="3600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516624" y="1289202"/>
            <a:ext cx="791680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tr-TR" sz="2000" b="1" dirty="0">
                <a:latin typeface="Calibri" panose="020F0502020204030204" pitchFamily="34" charset="0"/>
              </a:rPr>
              <a:t>%35</a:t>
            </a:r>
          </a:p>
          <a:p>
            <a:r>
              <a:rPr lang="tr-TR" sz="1200" b="1" dirty="0">
                <a:latin typeface="Calibri" panose="020F0502020204030204" pitchFamily="34" charset="0"/>
              </a:rPr>
              <a:t>Bekar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740352" y="1289202"/>
            <a:ext cx="1224136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tr-TR" sz="2000" b="1" dirty="0">
                <a:latin typeface="Calibri" panose="020F0502020204030204" pitchFamily="34" charset="0"/>
              </a:rPr>
              <a:t>%5</a:t>
            </a:r>
          </a:p>
          <a:p>
            <a:r>
              <a:rPr lang="tr-TR" sz="1200" b="1" dirty="0">
                <a:latin typeface="Calibri" panose="020F0502020204030204" pitchFamily="34" charset="0"/>
              </a:rPr>
              <a:t>Dul / Boşanmış</a:t>
            </a:r>
          </a:p>
        </p:txBody>
      </p:sp>
      <p:sp>
        <p:nvSpPr>
          <p:cNvPr id="12" name="Right Brace 11"/>
          <p:cNvSpPr/>
          <p:nvPr/>
        </p:nvSpPr>
        <p:spPr>
          <a:xfrm rot="5400000">
            <a:off x="6228184" y="-349234"/>
            <a:ext cx="288032" cy="5184576"/>
          </a:xfrm>
          <a:prstGeom prst="rightBrace">
            <a:avLst/>
          </a:prstGeom>
          <a:ln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3491880" y="195486"/>
            <a:ext cx="5472608" cy="43204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>
              <a:spcBef>
                <a:spcPts val="300"/>
              </a:spcBef>
            </a:pPr>
            <a:r>
              <a:rPr lang="tr-TR" sz="2400" b="1" dirty="0">
                <a:latin typeface="Arial" pitchFamily="34" charset="0"/>
                <a:cs typeface="Arial" pitchFamily="34" charset="0"/>
              </a:rPr>
              <a:t>Peter </a:t>
            </a:r>
            <a:r>
              <a:rPr lang="tr-TR" sz="2400" b="1" dirty="0" err="1">
                <a:latin typeface="Arial" pitchFamily="34" charset="0"/>
                <a:cs typeface="Arial" pitchFamily="34" charset="0"/>
              </a:rPr>
              <a:t>Pan</a:t>
            </a:r>
            <a:r>
              <a:rPr lang="tr-TR" sz="2400" b="1" dirty="0">
                <a:latin typeface="Arial" pitchFamily="34" charset="0"/>
                <a:cs typeface="Arial" pitchFamily="34" charset="0"/>
              </a:rPr>
              <a:t> Kuşağının Medeni Durumu</a:t>
            </a:r>
            <a:endParaRPr lang="en-US" sz="2400" b="1" dirty="0" err="1">
              <a:latin typeface="Arial" pitchFamily="34" charset="0"/>
              <a:cs typeface="Arial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96786" y="1261977"/>
            <a:ext cx="612000" cy="612000"/>
          </a:xfrm>
          <a:prstGeom prst="rect">
            <a:avLst/>
          </a:prstGeom>
        </p:spPr>
      </p:pic>
      <p:sp>
        <p:nvSpPr>
          <p:cNvPr id="17" name="Lightning Bolt 16"/>
          <p:cNvSpPr/>
          <p:nvPr/>
        </p:nvSpPr>
        <p:spPr bwMode="gray">
          <a:xfrm>
            <a:off x="4067944" y="2718743"/>
            <a:ext cx="720080" cy="1152128"/>
          </a:xfrm>
          <a:prstGeom prst="lightningBolt">
            <a:avLst/>
          </a:prstGeom>
          <a:solidFill>
            <a:schemeClr val="tx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indent="0" algn="ctr">
              <a:spcBef>
                <a:spcPts val="300"/>
              </a:spcBef>
              <a:buFont typeface="Courier New" pitchFamily="49" charset="0"/>
              <a:buNone/>
            </a:pPr>
            <a:endParaRPr lang="en-US" sz="1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599338" y="2718743"/>
            <a:ext cx="4536504" cy="120485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spcBef>
                <a:spcPts val="300"/>
              </a:spcBef>
            </a:pPr>
            <a:r>
              <a:rPr lang="tr-TR" sz="1600" dirty="0">
                <a:latin typeface="Arial" pitchFamily="34" charset="0"/>
                <a:cs typeface="Arial" pitchFamily="34" charset="0"/>
              </a:rPr>
              <a:t>Peter </a:t>
            </a:r>
            <a:r>
              <a:rPr lang="tr-TR" sz="1600" dirty="0" err="1">
                <a:latin typeface="Arial" pitchFamily="34" charset="0"/>
                <a:cs typeface="Arial" pitchFamily="34" charset="0"/>
              </a:rPr>
              <a:t>Pan</a:t>
            </a:r>
            <a:r>
              <a:rPr lang="tr-TR" sz="1600" dirty="0">
                <a:latin typeface="Arial" pitchFamily="34" charset="0"/>
                <a:cs typeface="Arial" pitchFamily="34" charset="0"/>
              </a:rPr>
              <a:t> kuşağına göre evlenmek için ideal yaş;</a:t>
            </a:r>
          </a:p>
          <a:p>
            <a:pPr>
              <a:spcBef>
                <a:spcPts val="300"/>
              </a:spcBef>
            </a:pPr>
            <a:r>
              <a:rPr lang="tr-TR" sz="200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>
              <a:spcBef>
                <a:spcPts val="300"/>
              </a:spcBef>
            </a:pPr>
            <a:r>
              <a:rPr lang="tr-TR" sz="1600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Erkekler için 28</a:t>
            </a:r>
            <a:r>
              <a:rPr lang="tr-TR" sz="1600" dirty="0">
                <a:latin typeface="Arial" pitchFamily="34" charset="0"/>
                <a:cs typeface="Arial" pitchFamily="34" charset="0"/>
              </a:rPr>
              <a:t>, </a:t>
            </a:r>
          </a:p>
          <a:p>
            <a:pPr>
              <a:spcBef>
                <a:spcPts val="300"/>
              </a:spcBef>
            </a:pPr>
            <a:r>
              <a:rPr lang="tr-TR" sz="1600" dirty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    Kadınlar için 25 </a:t>
            </a:r>
            <a:endParaRPr lang="en-US" sz="1600" dirty="0" err="1">
              <a:solidFill>
                <a:schemeClr val="accent6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3522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Blue wall with a red sofa Free Photo"/>
          <p:cNvPicPr>
            <a:picLocks noChangeAspect="1" noChangeArrowheads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23478"/>
            <a:ext cx="8928992" cy="489654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79512" y="339502"/>
            <a:ext cx="4608512" cy="43204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>
              <a:spcBef>
                <a:spcPts val="300"/>
              </a:spcBef>
            </a:pPr>
            <a:r>
              <a:rPr lang="tr-TR" sz="3200" b="1" dirty="0">
                <a:latin typeface="Arial" pitchFamily="34" charset="0"/>
                <a:cs typeface="Arial" pitchFamily="34" charset="0"/>
              </a:rPr>
              <a:t>Peter </a:t>
            </a:r>
            <a:r>
              <a:rPr lang="tr-TR" sz="3200" b="1" dirty="0" err="1">
                <a:latin typeface="Arial" pitchFamily="34" charset="0"/>
                <a:cs typeface="Arial" pitchFamily="34" charset="0"/>
              </a:rPr>
              <a:t>Pan</a:t>
            </a:r>
            <a:r>
              <a:rPr lang="tr-TR" sz="3200" b="1" dirty="0">
                <a:latin typeface="Arial" pitchFamily="34" charset="0"/>
                <a:cs typeface="Arial" pitchFamily="34" charset="0"/>
              </a:rPr>
              <a:t> Kuşağı Nerede / Nasıl Yaşıyor?</a:t>
            </a:r>
            <a:endParaRPr lang="en-US" sz="3200" b="1" dirty="0" err="1"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03157" y="3257496"/>
            <a:ext cx="270000" cy="270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67584" y="3032178"/>
            <a:ext cx="270000" cy="270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35896" y="1491630"/>
            <a:ext cx="720000" cy="720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04882" y="2749922"/>
            <a:ext cx="270000" cy="2700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322685" y="2602192"/>
            <a:ext cx="1077303" cy="55399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tr-TR" sz="1400" b="1" dirty="0">
                <a:latin typeface="Calibri" panose="020F0502020204030204" pitchFamily="34" charset="0"/>
              </a:rPr>
              <a:t>%57</a:t>
            </a:r>
          </a:p>
          <a:p>
            <a:r>
              <a:rPr lang="tr-TR" sz="800" b="1" dirty="0">
                <a:latin typeface="Calibri" panose="020F0502020204030204" pitchFamily="34" charset="0"/>
              </a:rPr>
              <a:t>Eşi ve/veya çocuklarıyla beraber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393136" y="1528464"/>
            <a:ext cx="1317888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tr-TR" sz="2400" b="1" dirty="0">
                <a:latin typeface="Calibri" panose="020F0502020204030204" pitchFamily="34" charset="0"/>
              </a:rPr>
              <a:t>%27</a:t>
            </a:r>
          </a:p>
          <a:p>
            <a:r>
              <a:rPr lang="tr-TR" sz="1200" b="1" dirty="0">
                <a:latin typeface="Calibri" panose="020F0502020204030204" pitchFamily="34" charset="0"/>
              </a:rPr>
              <a:t>Ailesiyle beraber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291109" y="3195141"/>
            <a:ext cx="1152128" cy="3847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tr-TR" sz="1100" b="1" dirty="0">
                <a:latin typeface="Calibri" panose="020F0502020204030204" pitchFamily="34" charset="0"/>
              </a:rPr>
              <a:t>%14</a:t>
            </a:r>
          </a:p>
          <a:p>
            <a:r>
              <a:rPr lang="tr-TR" sz="800" b="1" dirty="0">
                <a:latin typeface="Calibri" panose="020F0502020204030204" pitchFamily="34" charset="0"/>
              </a:rPr>
              <a:t>Tek başına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756088" y="2948441"/>
            <a:ext cx="1064384" cy="41549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tr-TR" sz="1200" b="1" dirty="0">
                <a:latin typeface="Calibri" panose="020F0502020204030204" pitchFamily="34" charset="0"/>
              </a:rPr>
              <a:t>%2</a:t>
            </a:r>
          </a:p>
          <a:p>
            <a:r>
              <a:rPr lang="tr-TR" sz="800" b="1" dirty="0">
                <a:latin typeface="Calibri" panose="020F0502020204030204" pitchFamily="34" charset="0"/>
              </a:rPr>
              <a:t>Arkadaşıyla beraber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393136" y="2815771"/>
            <a:ext cx="1317888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tr-TR" sz="2400" b="1" dirty="0">
                <a:latin typeface="Calibri" panose="020F0502020204030204" pitchFamily="34" charset="0"/>
              </a:rPr>
              <a:t>%73</a:t>
            </a:r>
          </a:p>
          <a:p>
            <a:r>
              <a:rPr lang="tr-TR" sz="1200" b="1" dirty="0">
                <a:latin typeface="Calibri" panose="020F0502020204030204" pitchFamily="34" charset="0"/>
              </a:rPr>
              <a:t>Ailesinden ayrı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8">
            <a:biLevel thresh="25000"/>
          </a:blip>
          <a:stretch>
            <a:fillRect/>
          </a:stretch>
        </p:blipFill>
        <p:spPr>
          <a:xfrm>
            <a:off x="3635896" y="2749922"/>
            <a:ext cx="720000" cy="720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 bwMode="gray">
          <a:xfrm>
            <a:off x="5508104" y="2427734"/>
            <a:ext cx="3312368" cy="1296144"/>
          </a:xfrm>
          <a:prstGeom prst="rect">
            <a:avLst/>
          </a:prstGeom>
          <a:noFill/>
          <a:ln w="19050">
            <a:solidFill>
              <a:schemeClr val="accent6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indent="0" algn="ctr">
              <a:spcBef>
                <a:spcPts val="300"/>
              </a:spcBef>
              <a:buFont typeface="Courier New" pitchFamily="49" charset="0"/>
              <a:buNone/>
            </a:pPr>
            <a:endParaRPr lang="en-US" sz="1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7682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  <p:bldP spid="2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Blue wall with a red sofa Free Photo"/>
          <p:cNvPicPr>
            <a:picLocks noChangeAspect="1" noChangeArrowheads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23478"/>
            <a:ext cx="8928992" cy="489654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79512" y="339502"/>
            <a:ext cx="4608512" cy="43204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>
              <a:spcBef>
                <a:spcPts val="300"/>
              </a:spcBef>
            </a:pPr>
            <a:r>
              <a:rPr lang="tr-TR" sz="3200" b="1" dirty="0">
                <a:latin typeface="Arial" pitchFamily="34" charset="0"/>
                <a:cs typeface="Arial" pitchFamily="34" charset="0"/>
              </a:rPr>
              <a:t>Peter </a:t>
            </a:r>
            <a:r>
              <a:rPr lang="tr-TR" sz="3200" b="1" dirty="0" err="1">
                <a:latin typeface="Arial" pitchFamily="34" charset="0"/>
                <a:cs typeface="Arial" pitchFamily="34" charset="0"/>
              </a:rPr>
              <a:t>Pan</a:t>
            </a:r>
            <a:r>
              <a:rPr lang="tr-TR" sz="3200" b="1" dirty="0">
                <a:latin typeface="Arial" pitchFamily="34" charset="0"/>
                <a:cs typeface="Arial" pitchFamily="34" charset="0"/>
              </a:rPr>
              <a:t> Kuşağı Nerede / Nasıl Yaşıyor?</a:t>
            </a:r>
            <a:endParaRPr lang="en-US" sz="3200" b="1" dirty="0" err="1"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35896" y="1491630"/>
            <a:ext cx="720000" cy="7200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393136" y="1528464"/>
            <a:ext cx="1317888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tr-TR" sz="2400" b="1" dirty="0">
                <a:latin typeface="Calibri" panose="020F0502020204030204" pitchFamily="34" charset="0"/>
              </a:rPr>
              <a:t>%27</a:t>
            </a:r>
          </a:p>
          <a:p>
            <a:r>
              <a:rPr lang="tr-TR" sz="1200" b="1" dirty="0">
                <a:latin typeface="Calibri" panose="020F0502020204030204" pitchFamily="34" charset="0"/>
              </a:rPr>
              <a:t>Ailesiyle beraber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635896" y="2606195"/>
            <a:ext cx="5040560" cy="82965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just">
              <a:spcBef>
                <a:spcPts val="300"/>
              </a:spcBef>
            </a:pPr>
            <a:r>
              <a:rPr lang="tr-TR" dirty="0">
                <a:latin typeface="Arial" pitchFamily="34" charset="0"/>
                <a:cs typeface="Arial" pitchFamily="34" charset="0"/>
              </a:rPr>
              <a:t>Şuan ailesiyle yaşayan </a:t>
            </a:r>
            <a:r>
              <a:rPr lang="tr-TR" b="1" dirty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her 4 kişiden 3’ü </a:t>
            </a:r>
            <a:r>
              <a:rPr lang="tr-TR" dirty="0">
                <a:latin typeface="Arial" pitchFamily="34" charset="0"/>
                <a:cs typeface="Arial" pitchFamily="34" charset="0"/>
              </a:rPr>
              <a:t>daha önce ailesinden ayrı yaşadığını belirtiyor! </a:t>
            </a:r>
          </a:p>
          <a:p>
            <a:pPr algn="r">
              <a:spcBef>
                <a:spcPts val="300"/>
              </a:spcBef>
            </a:pPr>
            <a:r>
              <a:rPr lang="tr-TR" sz="800" dirty="0">
                <a:latin typeface="Arial" pitchFamily="34" charset="0"/>
                <a:cs typeface="Arial" pitchFamily="34" charset="0"/>
              </a:rPr>
              <a:t>(Ailesinden ayrı yaşam süresi ortalama 3,5 sene)</a:t>
            </a:r>
            <a:endParaRPr lang="en-US" sz="800" dirty="0" err="1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7" name="Gruppieren 93"/>
          <p:cNvGrpSpPr/>
          <p:nvPr/>
        </p:nvGrpSpPr>
        <p:grpSpPr bwMode="gray">
          <a:xfrm>
            <a:off x="3347864" y="4152361"/>
            <a:ext cx="749817" cy="719920"/>
            <a:chOff x="2447205" y="5191173"/>
            <a:chExt cx="1199706" cy="1152000"/>
          </a:xfrm>
        </p:grpSpPr>
        <p:sp>
          <p:nvSpPr>
            <p:cNvPr id="29" name="Rechteck 242"/>
            <p:cNvSpPr/>
            <p:nvPr/>
          </p:nvSpPr>
          <p:spPr bwMode="gray">
            <a:xfrm>
              <a:off x="2447205" y="5191173"/>
              <a:ext cx="1151999" cy="1152000"/>
            </a:xfrm>
            <a:prstGeom prst="rect">
              <a:avLst/>
            </a:prstGeom>
          </p:spPr>
          <p:txBody>
            <a:bodyPr wrap="square" lIns="72000" tIns="0" rIns="0" bIns="0" anchor="ctr">
              <a:noAutofit/>
            </a:bodyPr>
            <a:lstStyle/>
            <a:p>
              <a:pPr lvl="0" algn="ctr"/>
              <a:r>
                <a:rPr lang="tr-TR" sz="2000" b="1" dirty="0">
                  <a:solidFill>
                    <a:schemeClr val="accent1"/>
                  </a:solidFill>
                </a:rPr>
                <a:t>46</a:t>
              </a:r>
              <a:r>
                <a:rPr lang="en-US" sz="1100" b="1" dirty="0">
                  <a:solidFill>
                    <a:schemeClr val="accent1"/>
                  </a:solidFill>
                </a:rPr>
                <a:t>%</a:t>
              </a:r>
            </a:p>
          </p:txBody>
        </p:sp>
        <p:sp>
          <p:nvSpPr>
            <p:cNvPr id="30" name="Halbbogen 243"/>
            <p:cNvSpPr/>
            <p:nvPr/>
          </p:nvSpPr>
          <p:spPr bwMode="gray">
            <a:xfrm flipH="1">
              <a:off x="2494911" y="5191173"/>
              <a:ext cx="1152000" cy="1152000"/>
            </a:xfrm>
            <a:prstGeom prst="blockArc">
              <a:avLst>
                <a:gd name="adj1" fmla="val 6654038"/>
                <a:gd name="adj2" fmla="val 16224598"/>
                <a:gd name="adj3" fmla="val 17222"/>
              </a:avLst>
            </a:prstGeom>
            <a:solidFill>
              <a:schemeClr val="accent1"/>
            </a:solidFill>
            <a:ln w="12700">
              <a:noFill/>
              <a:round/>
              <a:headEnd/>
              <a:tailEnd/>
            </a:ln>
            <a:effectLst/>
          </p:spPr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26" name="Rectangle 25"/>
          <p:cNvSpPr/>
          <p:nvPr/>
        </p:nvSpPr>
        <p:spPr>
          <a:xfrm>
            <a:off x="4125437" y="4310996"/>
            <a:ext cx="1460092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1100" dirty="0"/>
              <a:t>Maddi olarak zorlanmak</a:t>
            </a:r>
          </a:p>
        </p:txBody>
      </p:sp>
      <p:sp>
        <p:nvSpPr>
          <p:cNvPr id="2" name="Arrow: Curved Right 1"/>
          <p:cNvSpPr/>
          <p:nvPr/>
        </p:nvSpPr>
        <p:spPr bwMode="gray">
          <a:xfrm>
            <a:off x="2555776" y="1923678"/>
            <a:ext cx="864096" cy="1008112"/>
          </a:xfrm>
          <a:prstGeom prst="curvedRightArrow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indent="0" algn="ctr">
              <a:spcBef>
                <a:spcPts val="300"/>
              </a:spcBef>
              <a:buFont typeface="Courier New" pitchFamily="49" charset="0"/>
              <a:buNone/>
            </a:pPr>
            <a:endParaRPr lang="en-US" sz="1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1" name="Gruppieren 93"/>
          <p:cNvGrpSpPr/>
          <p:nvPr/>
        </p:nvGrpSpPr>
        <p:grpSpPr bwMode="gray">
          <a:xfrm>
            <a:off x="5076056" y="4156086"/>
            <a:ext cx="749817" cy="719920"/>
            <a:chOff x="2447205" y="5191173"/>
            <a:chExt cx="1199706" cy="1152000"/>
          </a:xfrm>
        </p:grpSpPr>
        <p:sp>
          <p:nvSpPr>
            <p:cNvPr id="24" name="Rechteck 242"/>
            <p:cNvSpPr/>
            <p:nvPr/>
          </p:nvSpPr>
          <p:spPr bwMode="gray">
            <a:xfrm>
              <a:off x="2447205" y="5191173"/>
              <a:ext cx="1151999" cy="1152000"/>
            </a:xfrm>
            <a:prstGeom prst="rect">
              <a:avLst/>
            </a:prstGeom>
          </p:spPr>
          <p:txBody>
            <a:bodyPr wrap="square" lIns="72000" tIns="0" rIns="0" bIns="0" anchor="ctr">
              <a:noAutofit/>
            </a:bodyPr>
            <a:lstStyle/>
            <a:p>
              <a:pPr lvl="0" algn="ctr"/>
              <a:r>
                <a:rPr lang="tr-TR" sz="2000" b="1" dirty="0">
                  <a:solidFill>
                    <a:schemeClr val="accent1"/>
                  </a:solidFill>
                </a:rPr>
                <a:t>16</a:t>
              </a:r>
              <a:r>
                <a:rPr lang="en-US" sz="1100" b="1" dirty="0">
                  <a:solidFill>
                    <a:schemeClr val="accent1"/>
                  </a:solidFill>
                </a:rPr>
                <a:t>%</a:t>
              </a:r>
            </a:p>
          </p:txBody>
        </p:sp>
        <p:sp>
          <p:nvSpPr>
            <p:cNvPr id="25" name="Halbbogen 243"/>
            <p:cNvSpPr/>
            <p:nvPr/>
          </p:nvSpPr>
          <p:spPr bwMode="gray">
            <a:xfrm flipH="1">
              <a:off x="2494911" y="5191173"/>
              <a:ext cx="1152000" cy="1152000"/>
            </a:xfrm>
            <a:prstGeom prst="blockArc">
              <a:avLst>
                <a:gd name="adj1" fmla="val 12096235"/>
                <a:gd name="adj2" fmla="val 16224598"/>
                <a:gd name="adj3" fmla="val 17222"/>
              </a:avLst>
            </a:prstGeom>
            <a:solidFill>
              <a:schemeClr val="accent1"/>
            </a:solidFill>
            <a:ln w="12700">
              <a:noFill/>
              <a:round/>
              <a:headEnd/>
              <a:tailEnd/>
            </a:ln>
            <a:effectLst/>
          </p:spPr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28" name="Rectangle 27"/>
          <p:cNvSpPr/>
          <p:nvPr/>
        </p:nvSpPr>
        <p:spPr>
          <a:xfrm>
            <a:off x="5875829" y="4310996"/>
            <a:ext cx="1144443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1100" dirty="0"/>
              <a:t>Ev işleri ile ilgilenememek</a:t>
            </a:r>
          </a:p>
        </p:txBody>
      </p:sp>
      <p:grpSp>
        <p:nvGrpSpPr>
          <p:cNvPr id="31" name="Gruppieren 93"/>
          <p:cNvGrpSpPr/>
          <p:nvPr/>
        </p:nvGrpSpPr>
        <p:grpSpPr bwMode="gray">
          <a:xfrm>
            <a:off x="6774431" y="4153545"/>
            <a:ext cx="749817" cy="719920"/>
            <a:chOff x="2447205" y="5191173"/>
            <a:chExt cx="1199706" cy="1152000"/>
          </a:xfrm>
        </p:grpSpPr>
        <p:sp>
          <p:nvSpPr>
            <p:cNvPr id="32" name="Rechteck 242"/>
            <p:cNvSpPr/>
            <p:nvPr/>
          </p:nvSpPr>
          <p:spPr bwMode="gray">
            <a:xfrm>
              <a:off x="2447205" y="5191173"/>
              <a:ext cx="1151999" cy="1152000"/>
            </a:xfrm>
            <a:prstGeom prst="rect">
              <a:avLst/>
            </a:prstGeom>
          </p:spPr>
          <p:txBody>
            <a:bodyPr wrap="square" lIns="72000" tIns="0" rIns="0" bIns="0" anchor="ctr">
              <a:noAutofit/>
            </a:bodyPr>
            <a:lstStyle/>
            <a:p>
              <a:pPr lvl="0" algn="ctr"/>
              <a:r>
                <a:rPr lang="tr-TR" sz="2000" b="1" dirty="0">
                  <a:solidFill>
                    <a:schemeClr val="accent1"/>
                  </a:solidFill>
                </a:rPr>
                <a:t>9</a:t>
              </a:r>
              <a:r>
                <a:rPr lang="en-US" sz="1100" b="1" dirty="0">
                  <a:solidFill>
                    <a:schemeClr val="accent1"/>
                  </a:solidFill>
                </a:rPr>
                <a:t>%</a:t>
              </a:r>
            </a:p>
          </p:txBody>
        </p:sp>
        <p:sp>
          <p:nvSpPr>
            <p:cNvPr id="33" name="Halbbogen 243"/>
            <p:cNvSpPr/>
            <p:nvPr/>
          </p:nvSpPr>
          <p:spPr bwMode="gray">
            <a:xfrm flipH="1">
              <a:off x="2494911" y="5191173"/>
              <a:ext cx="1152000" cy="1152000"/>
            </a:xfrm>
            <a:prstGeom prst="blockArc">
              <a:avLst>
                <a:gd name="adj1" fmla="val 13366244"/>
                <a:gd name="adj2" fmla="val 16224598"/>
                <a:gd name="adj3" fmla="val 17222"/>
              </a:avLst>
            </a:prstGeom>
            <a:solidFill>
              <a:schemeClr val="accent1"/>
            </a:solidFill>
            <a:ln w="12700">
              <a:noFill/>
              <a:round/>
              <a:headEnd/>
              <a:tailEnd/>
            </a:ln>
            <a:effectLst/>
          </p:spPr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34" name="Rectangle 33"/>
          <p:cNvSpPr/>
          <p:nvPr/>
        </p:nvSpPr>
        <p:spPr>
          <a:xfrm>
            <a:off x="7574204" y="4395634"/>
            <a:ext cx="1102252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1100" dirty="0"/>
              <a:t>Aile baskısı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612512" y="3814859"/>
            <a:ext cx="4608512" cy="21602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spcBef>
                <a:spcPts val="300"/>
              </a:spcBef>
            </a:pPr>
            <a:r>
              <a:rPr lang="tr-TR" sz="1600" u="sng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Tekrar ailesinin yanına dönenlerin sebepleri;</a:t>
            </a:r>
            <a:endParaRPr lang="en-US" sz="1600" u="sng" dirty="0" err="1">
              <a:solidFill>
                <a:schemeClr val="accent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554063" y="4747121"/>
            <a:ext cx="1402049" cy="12516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>
              <a:spcBef>
                <a:spcPts val="300"/>
              </a:spcBef>
            </a:pPr>
            <a:r>
              <a:rPr lang="tr-TR" sz="600" dirty="0">
                <a:latin typeface="Arial" pitchFamily="34" charset="0"/>
                <a:cs typeface="Arial" pitchFamily="34" charset="0"/>
              </a:rPr>
              <a:t>Baz: 67 (Şuan ailesiyle yaşayan ancak daha önce ayrı yaşamış kişiler)</a:t>
            </a:r>
            <a:endParaRPr lang="en-US" sz="600" dirty="0" err="1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9977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Blue wall with a red sofa Free Photo"/>
          <p:cNvPicPr>
            <a:picLocks noChangeAspect="1" noChangeArrowheads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23478"/>
            <a:ext cx="8928992" cy="489654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79512" y="339502"/>
            <a:ext cx="4608512" cy="43204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>
              <a:spcBef>
                <a:spcPts val="300"/>
              </a:spcBef>
            </a:pPr>
            <a:r>
              <a:rPr lang="tr-TR" sz="3200" b="1" dirty="0">
                <a:latin typeface="Arial" pitchFamily="34" charset="0"/>
                <a:cs typeface="Arial" pitchFamily="34" charset="0"/>
              </a:rPr>
              <a:t>Peter </a:t>
            </a:r>
            <a:r>
              <a:rPr lang="tr-TR" sz="3200" b="1" dirty="0" err="1">
                <a:latin typeface="Arial" pitchFamily="34" charset="0"/>
                <a:cs typeface="Arial" pitchFamily="34" charset="0"/>
              </a:rPr>
              <a:t>Pan</a:t>
            </a:r>
            <a:r>
              <a:rPr lang="tr-TR" sz="3200" b="1" dirty="0">
                <a:latin typeface="Arial" pitchFamily="34" charset="0"/>
                <a:cs typeface="Arial" pitchFamily="34" charset="0"/>
              </a:rPr>
              <a:t> Kuşağı Nerede / Nasıl Yaşıyor?</a:t>
            </a:r>
            <a:endParaRPr lang="en-US" sz="3200" b="1" dirty="0" err="1"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03157" y="1961352"/>
            <a:ext cx="270000" cy="270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67584" y="1736034"/>
            <a:ext cx="270000" cy="270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04882" y="1453778"/>
            <a:ext cx="270000" cy="2700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322685" y="1306048"/>
            <a:ext cx="1077303" cy="55399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tr-TR" sz="1400" b="1" dirty="0">
                <a:latin typeface="Calibri" panose="020F0502020204030204" pitchFamily="34" charset="0"/>
              </a:rPr>
              <a:t>%57</a:t>
            </a:r>
          </a:p>
          <a:p>
            <a:r>
              <a:rPr lang="tr-TR" sz="800" b="1" dirty="0">
                <a:latin typeface="Calibri" panose="020F0502020204030204" pitchFamily="34" charset="0"/>
              </a:rPr>
              <a:t>Eşi ve/veya çocuklarıyla beraber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291109" y="1898997"/>
            <a:ext cx="1152128" cy="3847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tr-TR" sz="1100" b="1" dirty="0">
                <a:latin typeface="Calibri" panose="020F0502020204030204" pitchFamily="34" charset="0"/>
              </a:rPr>
              <a:t>%14</a:t>
            </a:r>
          </a:p>
          <a:p>
            <a:r>
              <a:rPr lang="tr-TR" sz="800" b="1" dirty="0">
                <a:latin typeface="Calibri" panose="020F0502020204030204" pitchFamily="34" charset="0"/>
              </a:rPr>
              <a:t>Tek başına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756088" y="1652297"/>
            <a:ext cx="1064384" cy="41549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tr-TR" sz="1200" b="1" dirty="0">
                <a:latin typeface="Calibri" panose="020F0502020204030204" pitchFamily="34" charset="0"/>
              </a:rPr>
              <a:t>%2</a:t>
            </a:r>
          </a:p>
          <a:p>
            <a:r>
              <a:rPr lang="tr-TR" sz="800" b="1" dirty="0">
                <a:latin typeface="Calibri" panose="020F0502020204030204" pitchFamily="34" charset="0"/>
              </a:rPr>
              <a:t>Arkadaşıyla beraber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393136" y="1519627"/>
            <a:ext cx="1317888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tr-TR" sz="2400" b="1" dirty="0">
                <a:latin typeface="Calibri" panose="020F0502020204030204" pitchFamily="34" charset="0"/>
              </a:rPr>
              <a:t>%73</a:t>
            </a:r>
          </a:p>
          <a:p>
            <a:r>
              <a:rPr lang="tr-TR" sz="1200" b="1" dirty="0">
                <a:latin typeface="Calibri" panose="020F0502020204030204" pitchFamily="34" charset="0"/>
              </a:rPr>
              <a:t>Ailesinden ayrı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7">
            <a:biLevel thresh="25000"/>
          </a:blip>
          <a:stretch>
            <a:fillRect/>
          </a:stretch>
        </p:blipFill>
        <p:spPr>
          <a:xfrm>
            <a:off x="3635896" y="1453778"/>
            <a:ext cx="720000" cy="720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 bwMode="gray">
          <a:xfrm>
            <a:off x="5508104" y="1131590"/>
            <a:ext cx="3312368" cy="1296144"/>
          </a:xfrm>
          <a:prstGeom prst="rect">
            <a:avLst/>
          </a:prstGeom>
          <a:noFill/>
          <a:ln w="19050">
            <a:solidFill>
              <a:schemeClr val="accent6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indent="0" algn="ctr">
              <a:spcBef>
                <a:spcPts val="300"/>
              </a:spcBef>
              <a:buFont typeface="Courier New" pitchFamily="49" charset="0"/>
              <a:buNone/>
            </a:pPr>
            <a:endParaRPr lang="en-US" sz="1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Arrow: Curved Right 15"/>
          <p:cNvSpPr/>
          <p:nvPr/>
        </p:nvSpPr>
        <p:spPr bwMode="gray">
          <a:xfrm>
            <a:off x="2555776" y="1923678"/>
            <a:ext cx="864096" cy="1008112"/>
          </a:xfrm>
          <a:prstGeom prst="curvedRightArrow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indent="0" algn="ctr">
              <a:spcBef>
                <a:spcPts val="300"/>
              </a:spcBef>
              <a:buFont typeface="Courier New" pitchFamily="49" charset="0"/>
              <a:buNone/>
            </a:pPr>
            <a:endParaRPr lang="en-US" sz="1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635896" y="2670210"/>
            <a:ext cx="4608512" cy="21602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spcBef>
                <a:spcPts val="300"/>
              </a:spcBef>
            </a:pPr>
            <a:r>
              <a:rPr lang="tr-TR" sz="1600" u="sng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Ailesinden ayrı yaşama sebebi;</a:t>
            </a:r>
            <a:endParaRPr lang="en-US" sz="1600" u="sng" dirty="0" err="1">
              <a:solidFill>
                <a:schemeClr val="accent1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8" name="Gruppieren 93"/>
          <p:cNvGrpSpPr/>
          <p:nvPr/>
        </p:nvGrpSpPr>
        <p:grpSpPr bwMode="gray">
          <a:xfrm>
            <a:off x="3347864" y="3003798"/>
            <a:ext cx="749817" cy="719920"/>
            <a:chOff x="2447205" y="5191173"/>
            <a:chExt cx="1199706" cy="1152000"/>
          </a:xfrm>
        </p:grpSpPr>
        <p:sp>
          <p:nvSpPr>
            <p:cNvPr id="19" name="Rechteck 242"/>
            <p:cNvSpPr/>
            <p:nvPr/>
          </p:nvSpPr>
          <p:spPr bwMode="gray">
            <a:xfrm>
              <a:off x="2447205" y="5191173"/>
              <a:ext cx="1151999" cy="1152000"/>
            </a:xfrm>
            <a:prstGeom prst="rect">
              <a:avLst/>
            </a:prstGeom>
          </p:spPr>
          <p:txBody>
            <a:bodyPr wrap="square" lIns="72000" tIns="0" rIns="0" bIns="0" anchor="ctr">
              <a:noAutofit/>
            </a:bodyPr>
            <a:lstStyle/>
            <a:p>
              <a:pPr lvl="0" algn="ctr"/>
              <a:r>
                <a:rPr lang="tr-TR" sz="2000" b="1" dirty="0">
                  <a:solidFill>
                    <a:schemeClr val="accent1"/>
                  </a:solidFill>
                </a:rPr>
                <a:t>62</a:t>
              </a:r>
              <a:r>
                <a:rPr lang="en-US" sz="1100" b="1" dirty="0">
                  <a:solidFill>
                    <a:schemeClr val="accent1"/>
                  </a:solidFill>
                </a:rPr>
                <a:t>%</a:t>
              </a:r>
            </a:p>
          </p:txBody>
        </p:sp>
        <p:sp>
          <p:nvSpPr>
            <p:cNvPr id="21" name="Halbbogen 243"/>
            <p:cNvSpPr/>
            <p:nvPr/>
          </p:nvSpPr>
          <p:spPr bwMode="gray">
            <a:xfrm flipH="1">
              <a:off x="2494911" y="5191173"/>
              <a:ext cx="1152000" cy="1152000"/>
            </a:xfrm>
            <a:prstGeom prst="blockArc">
              <a:avLst>
                <a:gd name="adj1" fmla="val 2611793"/>
                <a:gd name="adj2" fmla="val 16224598"/>
                <a:gd name="adj3" fmla="val 17222"/>
              </a:avLst>
            </a:prstGeom>
            <a:solidFill>
              <a:schemeClr val="accent1"/>
            </a:solidFill>
            <a:ln w="12700">
              <a:noFill/>
              <a:round/>
              <a:headEnd/>
              <a:tailEnd/>
            </a:ln>
            <a:effectLst/>
          </p:spPr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23" name="Rectangle 22"/>
          <p:cNvSpPr/>
          <p:nvPr/>
        </p:nvSpPr>
        <p:spPr>
          <a:xfrm>
            <a:off x="4125437" y="3246244"/>
            <a:ext cx="806603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1100" dirty="0"/>
              <a:t>Evlenmek</a:t>
            </a:r>
          </a:p>
        </p:txBody>
      </p:sp>
      <p:grpSp>
        <p:nvGrpSpPr>
          <p:cNvPr id="24" name="Gruppieren 93"/>
          <p:cNvGrpSpPr/>
          <p:nvPr/>
        </p:nvGrpSpPr>
        <p:grpSpPr bwMode="gray">
          <a:xfrm>
            <a:off x="4716016" y="3007523"/>
            <a:ext cx="749817" cy="719920"/>
            <a:chOff x="2447205" y="5191173"/>
            <a:chExt cx="1199706" cy="1152000"/>
          </a:xfrm>
        </p:grpSpPr>
        <p:sp>
          <p:nvSpPr>
            <p:cNvPr id="25" name="Rechteck 242"/>
            <p:cNvSpPr/>
            <p:nvPr/>
          </p:nvSpPr>
          <p:spPr bwMode="gray">
            <a:xfrm>
              <a:off x="2447205" y="5191173"/>
              <a:ext cx="1151999" cy="1152000"/>
            </a:xfrm>
            <a:prstGeom prst="rect">
              <a:avLst/>
            </a:prstGeom>
          </p:spPr>
          <p:txBody>
            <a:bodyPr wrap="square" lIns="72000" tIns="0" rIns="0" bIns="0" anchor="ctr">
              <a:noAutofit/>
            </a:bodyPr>
            <a:lstStyle/>
            <a:p>
              <a:pPr lvl="0" algn="ctr"/>
              <a:r>
                <a:rPr lang="tr-TR" sz="2000" b="1" dirty="0">
                  <a:solidFill>
                    <a:schemeClr val="accent1"/>
                  </a:solidFill>
                </a:rPr>
                <a:t>26</a:t>
              </a:r>
              <a:r>
                <a:rPr lang="en-US" sz="1100" b="1" dirty="0">
                  <a:solidFill>
                    <a:schemeClr val="accent1"/>
                  </a:solidFill>
                </a:rPr>
                <a:t>%</a:t>
              </a:r>
            </a:p>
          </p:txBody>
        </p:sp>
        <p:sp>
          <p:nvSpPr>
            <p:cNvPr id="26" name="Halbbogen 243"/>
            <p:cNvSpPr/>
            <p:nvPr/>
          </p:nvSpPr>
          <p:spPr bwMode="gray">
            <a:xfrm flipH="1">
              <a:off x="2494911" y="5191173"/>
              <a:ext cx="1152000" cy="1152000"/>
            </a:xfrm>
            <a:prstGeom prst="blockArc">
              <a:avLst>
                <a:gd name="adj1" fmla="val 10408285"/>
                <a:gd name="adj2" fmla="val 16224598"/>
                <a:gd name="adj3" fmla="val 17222"/>
              </a:avLst>
            </a:prstGeom>
            <a:solidFill>
              <a:schemeClr val="accent1"/>
            </a:solidFill>
            <a:ln w="12700">
              <a:noFill/>
              <a:round/>
              <a:headEnd/>
              <a:tailEnd/>
            </a:ln>
            <a:effectLst/>
          </p:spPr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27" name="Rectangle 26"/>
          <p:cNvSpPr/>
          <p:nvPr/>
        </p:nvSpPr>
        <p:spPr>
          <a:xfrm>
            <a:off x="5515789" y="3162433"/>
            <a:ext cx="1144443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1100" dirty="0"/>
              <a:t>Ayrı şehre taşınmak</a:t>
            </a:r>
          </a:p>
        </p:txBody>
      </p:sp>
      <p:grpSp>
        <p:nvGrpSpPr>
          <p:cNvPr id="28" name="Gruppieren 93"/>
          <p:cNvGrpSpPr/>
          <p:nvPr/>
        </p:nvGrpSpPr>
        <p:grpSpPr bwMode="gray">
          <a:xfrm>
            <a:off x="3419872" y="3886750"/>
            <a:ext cx="749817" cy="719920"/>
            <a:chOff x="2447205" y="5191173"/>
            <a:chExt cx="1199706" cy="1152000"/>
          </a:xfrm>
        </p:grpSpPr>
        <p:sp>
          <p:nvSpPr>
            <p:cNvPr id="29" name="Rechteck 242"/>
            <p:cNvSpPr/>
            <p:nvPr/>
          </p:nvSpPr>
          <p:spPr bwMode="gray">
            <a:xfrm>
              <a:off x="2447205" y="5191173"/>
              <a:ext cx="1151999" cy="1152000"/>
            </a:xfrm>
            <a:prstGeom prst="rect">
              <a:avLst/>
            </a:prstGeom>
          </p:spPr>
          <p:txBody>
            <a:bodyPr wrap="square" lIns="72000" tIns="0" rIns="0" bIns="0" anchor="ctr">
              <a:noAutofit/>
            </a:bodyPr>
            <a:lstStyle/>
            <a:p>
              <a:pPr lvl="0" algn="ctr"/>
              <a:r>
                <a:rPr lang="tr-TR" sz="2000" b="1" dirty="0">
                  <a:solidFill>
                    <a:schemeClr val="accent1"/>
                  </a:solidFill>
                </a:rPr>
                <a:t>14</a:t>
              </a:r>
              <a:r>
                <a:rPr lang="en-US" sz="1100" b="1" dirty="0">
                  <a:solidFill>
                    <a:schemeClr val="accent1"/>
                  </a:solidFill>
                </a:rPr>
                <a:t>%</a:t>
              </a:r>
            </a:p>
          </p:txBody>
        </p:sp>
        <p:sp>
          <p:nvSpPr>
            <p:cNvPr id="30" name="Halbbogen 243"/>
            <p:cNvSpPr/>
            <p:nvPr/>
          </p:nvSpPr>
          <p:spPr bwMode="gray">
            <a:xfrm flipH="1">
              <a:off x="2494911" y="5191173"/>
              <a:ext cx="1152000" cy="1152000"/>
            </a:xfrm>
            <a:prstGeom prst="blockArc">
              <a:avLst>
                <a:gd name="adj1" fmla="val 13366244"/>
                <a:gd name="adj2" fmla="val 16224598"/>
                <a:gd name="adj3" fmla="val 17222"/>
              </a:avLst>
            </a:prstGeom>
            <a:solidFill>
              <a:schemeClr val="accent1"/>
            </a:solidFill>
            <a:ln w="12700">
              <a:noFill/>
              <a:round/>
              <a:headEnd/>
              <a:tailEnd/>
            </a:ln>
            <a:effectLst/>
          </p:spPr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31" name="Rectangle 30"/>
          <p:cNvSpPr/>
          <p:nvPr/>
        </p:nvSpPr>
        <p:spPr>
          <a:xfrm>
            <a:off x="4105008" y="3961968"/>
            <a:ext cx="1102252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1000" dirty="0"/>
              <a:t>Okul veya iş yerinin evden uzak olması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7466429" y="4659734"/>
            <a:ext cx="1402049" cy="12516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>
              <a:spcBef>
                <a:spcPts val="300"/>
              </a:spcBef>
            </a:pPr>
            <a:r>
              <a:rPr lang="tr-TR" sz="600" dirty="0">
                <a:latin typeface="Arial" pitchFamily="34" charset="0"/>
                <a:cs typeface="Arial" pitchFamily="34" charset="0"/>
              </a:rPr>
              <a:t>Baz: 249 (Ailesinden ayrı yaşayanlar)</a:t>
            </a:r>
            <a:endParaRPr lang="en-US" sz="600" dirty="0" err="1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3" name="Gruppieren 93"/>
          <p:cNvGrpSpPr/>
          <p:nvPr/>
        </p:nvGrpSpPr>
        <p:grpSpPr bwMode="gray">
          <a:xfrm>
            <a:off x="4815082" y="3887150"/>
            <a:ext cx="749817" cy="719920"/>
            <a:chOff x="2447205" y="5191173"/>
            <a:chExt cx="1199706" cy="1152000"/>
          </a:xfrm>
        </p:grpSpPr>
        <p:sp>
          <p:nvSpPr>
            <p:cNvPr id="34" name="Rechteck 242"/>
            <p:cNvSpPr/>
            <p:nvPr/>
          </p:nvSpPr>
          <p:spPr bwMode="gray">
            <a:xfrm>
              <a:off x="2447205" y="5191173"/>
              <a:ext cx="1151999" cy="1152000"/>
            </a:xfrm>
            <a:prstGeom prst="rect">
              <a:avLst/>
            </a:prstGeom>
          </p:spPr>
          <p:txBody>
            <a:bodyPr wrap="square" lIns="72000" tIns="0" rIns="0" bIns="0" anchor="ctr">
              <a:noAutofit/>
            </a:bodyPr>
            <a:lstStyle/>
            <a:p>
              <a:pPr lvl="0" algn="ctr"/>
              <a:r>
                <a:rPr lang="tr-TR" sz="2000" b="1" dirty="0">
                  <a:solidFill>
                    <a:schemeClr val="accent1"/>
                  </a:solidFill>
                </a:rPr>
                <a:t>11</a:t>
              </a:r>
              <a:r>
                <a:rPr lang="en-US" sz="1100" b="1" dirty="0">
                  <a:solidFill>
                    <a:schemeClr val="accent1"/>
                  </a:solidFill>
                </a:rPr>
                <a:t>%</a:t>
              </a:r>
            </a:p>
          </p:txBody>
        </p:sp>
        <p:sp>
          <p:nvSpPr>
            <p:cNvPr id="35" name="Halbbogen 243"/>
            <p:cNvSpPr/>
            <p:nvPr/>
          </p:nvSpPr>
          <p:spPr bwMode="gray">
            <a:xfrm flipH="1">
              <a:off x="2494911" y="5191173"/>
              <a:ext cx="1152000" cy="1152000"/>
            </a:xfrm>
            <a:prstGeom prst="blockArc">
              <a:avLst>
                <a:gd name="adj1" fmla="val 13366244"/>
                <a:gd name="adj2" fmla="val 16224598"/>
                <a:gd name="adj3" fmla="val 17222"/>
              </a:avLst>
            </a:prstGeom>
            <a:solidFill>
              <a:schemeClr val="accent1"/>
            </a:solidFill>
            <a:ln w="12700">
              <a:noFill/>
              <a:round/>
              <a:headEnd/>
              <a:tailEnd/>
            </a:ln>
            <a:effectLst/>
          </p:spPr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36" name="Rectangle 35"/>
          <p:cNvSpPr/>
          <p:nvPr/>
        </p:nvSpPr>
        <p:spPr>
          <a:xfrm>
            <a:off x="5528863" y="4036831"/>
            <a:ext cx="118122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1000" dirty="0"/>
              <a:t>Tek başına yaşamak istemek</a:t>
            </a:r>
          </a:p>
        </p:txBody>
      </p:sp>
      <p:sp>
        <p:nvSpPr>
          <p:cNvPr id="2" name="Right Brace 1"/>
          <p:cNvSpPr/>
          <p:nvPr/>
        </p:nvSpPr>
        <p:spPr>
          <a:xfrm>
            <a:off x="6588224" y="3003798"/>
            <a:ext cx="360040" cy="1718516"/>
          </a:xfrm>
          <a:prstGeom prst="rightBrace">
            <a:avLst/>
          </a:prstGeom>
          <a:ln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/>
          <p:cNvSpPr txBox="1"/>
          <p:nvPr/>
        </p:nvSpPr>
        <p:spPr>
          <a:xfrm>
            <a:off x="7020272" y="3145466"/>
            <a:ext cx="1656184" cy="1464593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>
              <a:spcBef>
                <a:spcPts val="300"/>
              </a:spcBef>
            </a:pPr>
            <a:r>
              <a:rPr lang="tr-TR" dirty="0">
                <a:latin typeface="Arial" pitchFamily="34" charset="0"/>
                <a:cs typeface="Arial" pitchFamily="34" charset="0"/>
              </a:rPr>
              <a:t>Kişiler, ortalama </a:t>
            </a:r>
            <a:r>
              <a:rPr lang="tr-TR" dirty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23 yaşından </a:t>
            </a:r>
            <a:r>
              <a:rPr lang="tr-TR" dirty="0">
                <a:latin typeface="Arial" pitchFamily="34" charset="0"/>
                <a:cs typeface="Arial" pitchFamily="34" charset="0"/>
              </a:rPr>
              <a:t>itibaren ayrı yaşamaya başlıyor!</a:t>
            </a:r>
          </a:p>
        </p:txBody>
      </p:sp>
    </p:spTree>
    <p:extLst>
      <p:ext uri="{BB962C8B-B14F-4D97-AF65-F5344CB8AC3E}">
        <p14:creationId xmlns:p14="http://schemas.microsoft.com/office/powerpoint/2010/main" val="3969429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  <p:bldP spid="15" grpId="0"/>
      <p:bldP spid="2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851" y="195419"/>
            <a:ext cx="7448359" cy="576105"/>
          </a:xfrm>
        </p:spPr>
        <p:txBody>
          <a:bodyPr anchor="ctr"/>
          <a:lstStyle/>
          <a:p>
            <a:r>
              <a:rPr lang="tr-TR" sz="1800" dirty="0"/>
              <a:t>Bireyler Ne Zaman Ailesinden Ayrı Yaşamaya Başlamalı?</a:t>
            </a:r>
            <a:br>
              <a:rPr lang="tr-TR" sz="1800" dirty="0"/>
            </a:br>
            <a:r>
              <a:rPr lang="tr-TR" sz="1400" dirty="0">
                <a:solidFill>
                  <a:srgbClr val="FF0000"/>
                </a:solidFill>
              </a:rPr>
              <a:t>Demografik </a:t>
            </a:r>
            <a:r>
              <a:rPr lang="tr-TR" sz="1400" dirty="0" err="1">
                <a:solidFill>
                  <a:srgbClr val="FF0000"/>
                </a:solidFill>
              </a:rPr>
              <a:t>kırılımlar</a:t>
            </a:r>
            <a:r>
              <a:rPr lang="tr-TR" sz="1400" dirty="0">
                <a:solidFill>
                  <a:srgbClr val="FF0000"/>
                </a:solidFill>
              </a:rPr>
              <a:t> bazında sonuçlar (%)</a:t>
            </a:r>
            <a:endParaRPr lang="en-US" sz="1800" dirty="0">
              <a:solidFill>
                <a:srgbClr val="FF0000"/>
              </a:solidFill>
            </a:endParaRPr>
          </a:p>
        </p:txBody>
      </p:sp>
      <p:sp>
        <p:nvSpPr>
          <p:cNvPr id="15" name="Rectangle 14"/>
          <p:cNvSpPr/>
          <p:nvPr/>
        </p:nvSpPr>
        <p:spPr bwMode="gray">
          <a:xfrm>
            <a:off x="35496" y="1078741"/>
            <a:ext cx="2609126" cy="3513031"/>
          </a:xfrm>
          <a:prstGeom prst="rect">
            <a:avLst/>
          </a:prstGeom>
          <a:solidFill>
            <a:schemeClr val="accent1">
              <a:alpha val="91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indent="0" algn="ctr">
              <a:spcBef>
                <a:spcPts val="300"/>
              </a:spcBef>
              <a:buFont typeface="Courier New" pitchFamily="49" charset="0"/>
              <a:buNone/>
            </a:pPr>
            <a:endParaRPr lang="en-US" sz="1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82282388"/>
              </p:ext>
            </p:extLst>
          </p:nvPr>
        </p:nvGraphicFramePr>
        <p:xfrm>
          <a:off x="47389" y="1078740"/>
          <a:ext cx="2597233" cy="3437225"/>
        </p:xfrm>
        <a:graphic>
          <a:graphicData uri="http://schemas.openxmlformats.org/drawingml/2006/table">
            <a:tbl>
              <a:tblPr/>
              <a:tblGrid>
                <a:gridCol w="25972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87445"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n-US" sz="1200" b="0" i="0" u="none" strike="noStrike" kern="1200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Bireyler</a:t>
                      </a:r>
                      <a:r>
                        <a:rPr lang="en-US" sz="1200" b="0" i="0" u="none" strike="noStrike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4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18 </a:t>
                      </a:r>
                      <a:r>
                        <a:rPr lang="en-US" sz="1400" b="1" i="0" u="none" strike="noStrike" kern="1200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yaşından</a:t>
                      </a:r>
                      <a:r>
                        <a:rPr lang="en-US" sz="14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400" b="1" i="0" u="none" strike="noStrike" kern="1200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sonra</a:t>
                      </a:r>
                      <a:r>
                        <a:rPr lang="en-US" sz="14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200" b="0" i="0" u="none" strike="noStrike" kern="1200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tek</a:t>
                      </a:r>
                      <a:r>
                        <a:rPr lang="en-US" sz="1200" b="0" i="0" u="none" strike="noStrike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200" b="0" i="0" u="none" strike="noStrike" kern="1200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başlarına</a:t>
                      </a:r>
                      <a:r>
                        <a:rPr lang="en-US" sz="1200" b="0" i="0" u="none" strike="noStrike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200" b="0" i="0" u="none" strike="noStrike" kern="1200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yaşamalı</a:t>
                      </a:r>
                      <a:endParaRPr lang="en-US" sz="1200" b="0" i="0" u="none" strike="noStrike" kern="12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87445"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n-US" sz="1200" b="0" i="0" u="none" strike="noStrike" kern="1200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Bireyler</a:t>
                      </a:r>
                      <a:r>
                        <a:rPr lang="en-US" sz="1200" b="0" i="0" u="none" strike="noStrike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400" b="1" i="0" u="none" strike="noStrike" kern="1200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eğitim</a:t>
                      </a:r>
                      <a:r>
                        <a:rPr lang="en-US" sz="14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400" b="1" i="0" u="none" strike="noStrike" kern="1200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hayatını</a:t>
                      </a:r>
                      <a:r>
                        <a:rPr lang="en-US" sz="14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400" b="1" i="0" u="none" strike="noStrike" kern="1200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bitirdikten</a:t>
                      </a:r>
                      <a:r>
                        <a:rPr lang="en-US" sz="14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400" b="1" i="0" u="none" strike="noStrike" kern="1200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sonra</a:t>
                      </a:r>
                      <a:r>
                        <a:rPr lang="en-US" sz="1200" b="0" i="0" u="none" strike="noStrike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200" b="0" i="0" u="none" strike="noStrike" kern="1200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tek</a:t>
                      </a:r>
                      <a:r>
                        <a:rPr lang="en-US" sz="1200" b="0" i="0" u="none" strike="noStrike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200" b="0" i="0" u="none" strike="noStrike" kern="1200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başlarına</a:t>
                      </a:r>
                      <a:r>
                        <a:rPr lang="en-US" sz="1200" b="0" i="0" u="none" strike="noStrike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200" b="0" i="0" u="none" strike="noStrike" kern="1200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yaşamalı</a:t>
                      </a:r>
                      <a:endParaRPr lang="en-US" sz="1200" b="0" i="0" u="none" strike="noStrike" kern="12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87445"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n-US" sz="1200" b="0" i="0" u="none" strike="noStrike" kern="1200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Bireyler</a:t>
                      </a:r>
                      <a:r>
                        <a:rPr lang="en-US" sz="1200" b="0" i="0" u="none" strike="noStrike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4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18 </a:t>
                      </a:r>
                      <a:r>
                        <a:rPr lang="en-US" sz="1400" b="1" i="0" u="none" strike="noStrike" kern="1200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yaşından</a:t>
                      </a:r>
                      <a:r>
                        <a:rPr lang="en-US" sz="14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400" b="1" i="0" u="none" strike="noStrike" kern="1200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sonra</a:t>
                      </a:r>
                      <a:r>
                        <a:rPr lang="en-US" sz="14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400" b="1" i="0" u="none" strike="noStrike" kern="1200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veya</a:t>
                      </a:r>
                      <a:r>
                        <a:rPr lang="en-US" sz="14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400" b="1" i="0" u="none" strike="noStrike" kern="1200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eğitim</a:t>
                      </a:r>
                      <a:r>
                        <a:rPr lang="en-US" sz="14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400" b="1" i="0" u="none" strike="noStrike" kern="1200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hayatını</a:t>
                      </a:r>
                      <a:r>
                        <a:rPr lang="en-US" sz="14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400" b="1" i="0" u="none" strike="noStrike" kern="1200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bitirdikten</a:t>
                      </a:r>
                      <a:r>
                        <a:rPr lang="en-US" sz="14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400" b="1" i="0" u="none" strike="noStrike" kern="1200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sonra</a:t>
                      </a:r>
                      <a:r>
                        <a:rPr lang="en-US" sz="14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200" b="0" i="0" u="none" strike="noStrike" kern="1200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tek</a:t>
                      </a:r>
                      <a:r>
                        <a:rPr lang="en-US" sz="1200" b="0" i="0" u="none" strike="noStrike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200" b="0" i="0" u="none" strike="noStrike" kern="1200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başlarına</a:t>
                      </a:r>
                      <a:r>
                        <a:rPr lang="en-US" sz="1200" b="0" i="0" u="none" strike="noStrike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200" b="0" i="0" u="none" strike="noStrike" kern="1200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yaşamalı</a:t>
                      </a:r>
                      <a:endParaRPr lang="en-US" sz="1200" b="0" i="0" u="none" strike="noStrike" kern="12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87445"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n-US" sz="1200" b="0" i="0" u="none" strike="noStrike" kern="1200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Bireyler</a:t>
                      </a:r>
                      <a:r>
                        <a:rPr lang="en-US" sz="1200" b="0" i="0" u="none" strike="noStrike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400" b="1" i="0" u="none" strike="noStrike" kern="1200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çalışmaya</a:t>
                      </a:r>
                      <a:r>
                        <a:rPr lang="en-US" sz="14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400" b="1" i="0" u="none" strike="noStrike" kern="1200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başladıklarında</a:t>
                      </a:r>
                      <a:r>
                        <a:rPr lang="en-US" sz="14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200" b="0" i="0" u="none" strike="noStrike" kern="1200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tek</a:t>
                      </a:r>
                      <a:r>
                        <a:rPr lang="en-US" sz="1200" b="0" i="0" u="none" strike="noStrike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200" b="0" i="0" u="none" strike="noStrike" kern="1200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başına</a:t>
                      </a:r>
                      <a:r>
                        <a:rPr lang="en-US" sz="1200" b="0" i="0" u="none" strike="noStrike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200" b="0" i="0" u="none" strike="noStrike" kern="1200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yaşamalı</a:t>
                      </a:r>
                      <a:endParaRPr lang="en-US" sz="1200" b="0" i="0" u="none" strike="noStrike" kern="12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75693758"/>
                  </a:ext>
                </a:extLst>
              </a:tr>
              <a:tr h="687445"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n-US" sz="1200" b="0" i="0" u="none" strike="noStrike" kern="1200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Bireyler</a:t>
                      </a:r>
                      <a:r>
                        <a:rPr lang="en-US" sz="1200" b="0" i="0" u="none" strike="noStrike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400" b="1" i="0" u="none" strike="noStrike" kern="1200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yaşları</a:t>
                      </a:r>
                      <a:r>
                        <a:rPr lang="en-US" sz="14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400" b="1" i="0" u="none" strike="noStrike" kern="1200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fark</a:t>
                      </a:r>
                      <a:r>
                        <a:rPr lang="en-US" sz="14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400" b="1" i="0" u="none" strike="noStrike" kern="1200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etmeksizin</a:t>
                      </a:r>
                      <a:r>
                        <a:rPr lang="en-US" sz="12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200" b="0" i="0" u="none" strike="noStrike" kern="1200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istedikleri</a:t>
                      </a:r>
                      <a:r>
                        <a:rPr lang="en-US" sz="1200" b="0" i="0" u="none" strike="noStrike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200" b="0" i="0" u="none" strike="noStrike" kern="1200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kadar</a:t>
                      </a:r>
                      <a:r>
                        <a:rPr lang="en-US" sz="1200" b="0" i="0" u="none" strike="noStrike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200" b="0" i="0" u="none" strike="noStrike" kern="1200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aileleriyle</a:t>
                      </a:r>
                      <a:r>
                        <a:rPr lang="en-US" sz="1200" b="0" i="0" u="none" strike="noStrike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200" b="0" i="0" u="none" strike="noStrike" kern="1200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yaşayabilir</a:t>
                      </a:r>
                      <a:endParaRPr lang="en-US" sz="1200" b="0" i="0" u="none" strike="noStrike" kern="12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01190257"/>
                  </a:ext>
                </a:extLst>
              </a:tr>
            </a:tbl>
          </a:graphicData>
        </a:graphic>
      </p:graphicFrame>
      <p:sp>
        <p:nvSpPr>
          <p:cNvPr id="17" name="TextBox 16"/>
          <p:cNvSpPr txBox="1"/>
          <p:nvPr/>
        </p:nvSpPr>
        <p:spPr>
          <a:xfrm>
            <a:off x="2742859" y="771524"/>
            <a:ext cx="1616294" cy="27699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lvl="0" indent="0" defTabSz="91440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j-ea"/>
                <a:cs typeface="+mj-cs"/>
                <a:sym typeface="Avenir Roman"/>
              </a:rPr>
              <a:t>Toplam</a:t>
            </a:r>
          </a:p>
        </p:txBody>
      </p:sp>
      <p:graphicFrame>
        <p:nvGraphicFramePr>
          <p:cNvPr id="18" name="Chart 17"/>
          <p:cNvGraphicFramePr/>
          <p:nvPr>
            <p:extLst>
              <p:ext uri="{D42A27DB-BD31-4B8C-83A1-F6EECF244321}">
                <p14:modId xmlns:p14="http://schemas.microsoft.com/office/powerpoint/2010/main" val="628304503"/>
              </p:ext>
            </p:extLst>
          </p:nvPr>
        </p:nvGraphicFramePr>
        <p:xfrm>
          <a:off x="2739682" y="961149"/>
          <a:ext cx="1184245" cy="38428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0" name="TextBox 19"/>
          <p:cNvSpPr txBox="1"/>
          <p:nvPr/>
        </p:nvSpPr>
        <p:spPr>
          <a:xfrm>
            <a:off x="3923929" y="771524"/>
            <a:ext cx="936104" cy="27699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lvl="0" indent="0" defTabSz="91440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j-ea"/>
                <a:cs typeface="+mj-cs"/>
                <a:sym typeface="Avenir Roman"/>
              </a:rPr>
              <a:t>Erkekler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148064" y="771524"/>
            <a:ext cx="1080120" cy="27699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lvl="0" indent="0" defTabSz="91440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j-ea"/>
                <a:cs typeface="+mj-cs"/>
                <a:sym typeface="Avenir Roman"/>
              </a:rPr>
              <a:t>Kadınlar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631087" y="4868767"/>
            <a:ext cx="644769" cy="15125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spcBef>
                <a:spcPts val="300"/>
              </a:spcBef>
            </a:pPr>
            <a:r>
              <a:rPr lang="tr-TR" sz="800" dirty="0">
                <a:latin typeface="Arial" pitchFamily="34" charset="0"/>
                <a:cs typeface="Arial" pitchFamily="34" charset="0"/>
              </a:rPr>
              <a:t>Baz: 340</a:t>
            </a:r>
            <a:endParaRPr lang="en-US" sz="800" dirty="0" err="1"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013997" y="4868767"/>
            <a:ext cx="644769" cy="15125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spcBef>
                <a:spcPts val="300"/>
              </a:spcBef>
            </a:pPr>
            <a:r>
              <a:rPr lang="tr-TR" sz="800" dirty="0">
                <a:latin typeface="Arial" pitchFamily="34" charset="0"/>
                <a:cs typeface="Arial" pitchFamily="34" charset="0"/>
              </a:rPr>
              <a:t>Baz: 202</a:t>
            </a:r>
            <a:endParaRPr lang="en-US" sz="800" dirty="0" err="1"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220072" y="4868767"/>
            <a:ext cx="644769" cy="15125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spcBef>
                <a:spcPts val="300"/>
              </a:spcBef>
            </a:pPr>
            <a:r>
              <a:rPr lang="tr-TR" sz="800" dirty="0">
                <a:latin typeface="Arial" pitchFamily="34" charset="0"/>
                <a:cs typeface="Arial" pitchFamily="34" charset="0"/>
              </a:rPr>
              <a:t>Baz: 138</a:t>
            </a:r>
            <a:endParaRPr lang="en-US" sz="800" dirty="0" err="1"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516216" y="4868767"/>
            <a:ext cx="644769" cy="15125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spcBef>
                <a:spcPts val="300"/>
              </a:spcBef>
            </a:pPr>
            <a:r>
              <a:rPr lang="tr-TR" sz="800" dirty="0">
                <a:latin typeface="Arial" pitchFamily="34" charset="0"/>
                <a:cs typeface="Arial" pitchFamily="34" charset="0"/>
              </a:rPr>
              <a:t>Baz: 133</a:t>
            </a:r>
            <a:endParaRPr lang="en-US" sz="800" dirty="0" err="1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26" name="Chart 25"/>
          <p:cNvGraphicFramePr/>
          <p:nvPr>
            <p:extLst>
              <p:ext uri="{D42A27DB-BD31-4B8C-83A1-F6EECF244321}">
                <p14:modId xmlns:p14="http://schemas.microsoft.com/office/powerpoint/2010/main" val="2137337655"/>
              </p:ext>
            </p:extLst>
          </p:nvPr>
        </p:nvGraphicFramePr>
        <p:xfrm>
          <a:off x="3952748" y="961149"/>
          <a:ext cx="1184245" cy="38428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27" name="Chart 26"/>
          <p:cNvGraphicFramePr/>
          <p:nvPr>
            <p:extLst>
              <p:ext uri="{D42A27DB-BD31-4B8C-83A1-F6EECF244321}">
                <p14:modId xmlns:p14="http://schemas.microsoft.com/office/powerpoint/2010/main" val="2048929069"/>
              </p:ext>
            </p:extLst>
          </p:nvPr>
        </p:nvGraphicFramePr>
        <p:xfrm>
          <a:off x="5214461" y="961148"/>
          <a:ext cx="1184245" cy="38401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30" name="Oval 29"/>
          <p:cNvSpPr/>
          <p:nvPr/>
        </p:nvSpPr>
        <p:spPr bwMode="gray">
          <a:xfrm>
            <a:off x="7561995" y="161287"/>
            <a:ext cx="288032" cy="288032"/>
          </a:xfrm>
          <a:prstGeom prst="ellipse">
            <a:avLst/>
          </a:prstGeom>
          <a:noFill/>
          <a:ln w="22225">
            <a:solidFill>
              <a:schemeClr val="accent6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indent="0" algn="ctr">
              <a:spcBef>
                <a:spcPts val="300"/>
              </a:spcBef>
              <a:buFont typeface="Courier New" pitchFamily="49" charset="0"/>
              <a:buNone/>
            </a:pPr>
            <a:endParaRPr lang="en-US" sz="1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7922035" y="183234"/>
            <a:ext cx="1186469" cy="26608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spcBef>
                <a:spcPts val="300"/>
              </a:spcBef>
            </a:pPr>
            <a:r>
              <a:rPr lang="tr-TR" sz="600" dirty="0">
                <a:latin typeface="Arial" pitchFamily="34" charset="0"/>
                <a:cs typeface="Arial" pitchFamily="34" charset="0"/>
              </a:rPr>
              <a:t>İstatistiki açıdan anlamlı farklılık içeren  ifadeleri belirtmek amacıyla kullanılmıştır</a:t>
            </a:r>
            <a:endParaRPr lang="en-US" sz="600" dirty="0" err="1">
              <a:latin typeface="Arial" pitchFamily="34" charset="0"/>
              <a:cs typeface="Arial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460076" y="817691"/>
            <a:ext cx="1181762" cy="23082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lvl="0" indent="0" defTabSz="91440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9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j-ea"/>
                <a:cs typeface="+mj-cs"/>
                <a:sym typeface="Avenir Roman"/>
              </a:rPr>
              <a:t>İstanbul’da yaşayanlar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761107" y="817691"/>
            <a:ext cx="1270179" cy="23082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lvl="0" indent="0" defTabSz="91440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9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j-ea"/>
                <a:cs typeface="+mj-cs"/>
                <a:sym typeface="Avenir Roman"/>
              </a:rPr>
              <a:t>Diğer illerde yaşayanlar</a:t>
            </a:r>
          </a:p>
        </p:txBody>
      </p:sp>
      <p:graphicFrame>
        <p:nvGraphicFramePr>
          <p:cNvPr id="38" name="Chart 37"/>
          <p:cNvGraphicFramePr/>
          <p:nvPr>
            <p:extLst>
              <p:ext uri="{D42A27DB-BD31-4B8C-83A1-F6EECF244321}">
                <p14:modId xmlns:p14="http://schemas.microsoft.com/office/powerpoint/2010/main" val="1160881200"/>
              </p:ext>
            </p:extLst>
          </p:nvPr>
        </p:nvGraphicFramePr>
        <p:xfrm>
          <a:off x="6510497" y="961148"/>
          <a:ext cx="1184245" cy="38401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39" name="Chart 38"/>
          <p:cNvGraphicFramePr/>
          <p:nvPr>
            <p:extLst>
              <p:ext uri="{D42A27DB-BD31-4B8C-83A1-F6EECF244321}">
                <p14:modId xmlns:p14="http://schemas.microsoft.com/office/powerpoint/2010/main" val="857800052"/>
              </p:ext>
            </p:extLst>
          </p:nvPr>
        </p:nvGraphicFramePr>
        <p:xfrm>
          <a:off x="7772210" y="961148"/>
          <a:ext cx="1184245" cy="38401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44" name="TextBox 43"/>
          <p:cNvSpPr txBox="1"/>
          <p:nvPr/>
        </p:nvSpPr>
        <p:spPr>
          <a:xfrm>
            <a:off x="7806533" y="4868767"/>
            <a:ext cx="644769" cy="15125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spcBef>
                <a:spcPts val="300"/>
              </a:spcBef>
            </a:pPr>
            <a:r>
              <a:rPr lang="tr-TR" sz="800" dirty="0">
                <a:latin typeface="Arial" pitchFamily="34" charset="0"/>
                <a:cs typeface="Arial" pitchFamily="34" charset="0"/>
              </a:rPr>
              <a:t>Baz: 207</a:t>
            </a:r>
            <a:endParaRPr lang="en-US" sz="800" dirty="0" err="1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Rectangle 2"/>
          <p:cNvSpPr/>
          <p:nvPr/>
        </p:nvSpPr>
        <p:spPr bwMode="gray">
          <a:xfrm>
            <a:off x="47389" y="3939902"/>
            <a:ext cx="8909066" cy="651870"/>
          </a:xfrm>
          <a:prstGeom prst="rect">
            <a:avLst/>
          </a:prstGeom>
          <a:noFill/>
          <a:ln w="19050">
            <a:solidFill>
              <a:schemeClr val="accent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indent="0" algn="ctr">
              <a:spcBef>
                <a:spcPts val="300"/>
              </a:spcBef>
              <a:buFont typeface="Courier New" pitchFamily="49" charset="0"/>
              <a:buNone/>
            </a:pPr>
            <a:endParaRPr lang="en-US" sz="1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83573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-BODYINDENTATION" val="0;0;0;0;0;14.25;14.09646;28.34646;28.26968;42.51968;28.26968;42.51968;28.26968;42.51968;28.26968;42.51968;28.26968;42.51968;"/>
  <p:tag name="VCT-BULLETVISIBILITY" val="G  *******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TYLE" val="VCT_Marker"/>
  <p:tag name="DATE" val="27.12.2011 15:26:33"/>
  <p:tag name="VCT-TEMPLATE" val="GfK Template for Office  2007-2010 16-9.potx"/>
  <p:tag name="VCTMASTER" val="GfK Template PPT 2007-2010 16-9"/>
  <p:tag name="VCTORDER" val="1"/>
</p:tagLst>
</file>

<file path=ppt/theme/theme1.xml><?xml version="1.0" encoding="utf-8"?>
<a:theme xmlns:a="http://schemas.openxmlformats.org/drawingml/2006/main" name="GfK Template PPT 2007-2010 16-9">
  <a:themeElements>
    <a:clrScheme name="GfK color scheme for Office 2010">
      <a:dk1>
        <a:srgbClr val="000000"/>
      </a:dk1>
      <a:lt1>
        <a:srgbClr val="FFFFFF"/>
      </a:lt1>
      <a:dk2>
        <a:srgbClr val="E95E0F"/>
      </a:dk2>
      <a:lt2>
        <a:srgbClr val="928580"/>
      </a:lt2>
      <a:accent1>
        <a:srgbClr val="004186"/>
      </a:accent1>
      <a:accent2>
        <a:srgbClr val="0087C8"/>
      </a:accent2>
      <a:accent3>
        <a:srgbClr val="A1AF00"/>
      </a:accent3>
      <a:accent4>
        <a:srgbClr val="CDC300"/>
      </a:accent4>
      <a:accent5>
        <a:srgbClr val="B50F22"/>
      </a:accent5>
      <a:accent6>
        <a:srgbClr val="E31B19"/>
      </a:accent6>
      <a:hlink>
        <a:srgbClr val="E95E0F"/>
      </a:hlink>
      <a:folHlink>
        <a:srgbClr val="004186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gray">
        <a:solidFill>
          <a:schemeClr val="bg1"/>
        </a:solidFill>
        <a:ln w="9525">
          <a:solidFill>
            <a:schemeClr val="tx1"/>
          </a:solidFill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marL="0" indent="0" algn="ctr">
          <a:spcBef>
            <a:spcPts val="300"/>
          </a:spcBef>
          <a:buFont typeface="Courier New" pitchFamily="49" charset="0"/>
          <a:buNone/>
          <a:defRPr sz="1600" dirty="0" smtClean="0">
            <a:solidFill>
              <a:schemeClr val="tx1"/>
            </a:solidFill>
            <a:latin typeface="Arial" pitchFamily="34" charset="0"/>
            <a:cs typeface="Arial" pitchFamily="34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noAutofit/>
      </a:bodyPr>
      <a:lstStyle>
        <a:defPPr>
          <a:spcBef>
            <a:spcPts val="300"/>
          </a:spcBef>
          <a:defRPr sz="1600" dirty="0" err="1" smtClean="0">
            <a:latin typeface="Arial" pitchFamily="34" charset="0"/>
            <a:cs typeface="Arial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ZENNA Master Slayt" id="{1DB3B1CC-1D47-4818-B00B-4C8FB755525F}" vid="{196071D2-6934-418D-92A9-897E09B282FC}"/>
    </a:ext>
  </a:extLst>
</a:theme>
</file>

<file path=ppt/theme/theme2.xml><?xml version="1.0" encoding="utf-8"?>
<a:theme xmlns:a="http://schemas.openxmlformats.org/drawingml/2006/main" name="Office Theme">
  <a:themeElements>
    <a:clrScheme name="GfK color scheme for Office 2010">
      <a:dk1>
        <a:srgbClr val="000000"/>
      </a:dk1>
      <a:lt1>
        <a:srgbClr val="FFFFFF"/>
      </a:lt1>
      <a:dk2>
        <a:srgbClr val="E95E0F"/>
      </a:dk2>
      <a:lt2>
        <a:srgbClr val="928580"/>
      </a:lt2>
      <a:accent1>
        <a:srgbClr val="004186"/>
      </a:accent1>
      <a:accent2>
        <a:srgbClr val="0087C8"/>
      </a:accent2>
      <a:accent3>
        <a:srgbClr val="A1AF00"/>
      </a:accent3>
      <a:accent4>
        <a:srgbClr val="CDC300"/>
      </a:accent4>
      <a:accent5>
        <a:srgbClr val="B50F22"/>
      </a:accent5>
      <a:accent6>
        <a:srgbClr val="E31B19"/>
      </a:accent6>
      <a:hlink>
        <a:srgbClr val="A1AF00"/>
      </a:hlink>
      <a:folHlink>
        <a:srgbClr val="CDC300"/>
      </a:folHlink>
    </a:clrScheme>
    <a:fontScheme name="GfK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gray">
        <a:solidFill>
          <a:schemeClr val="bg1"/>
        </a:solidFill>
        <a:ln w="9525">
          <a:solidFill>
            <a:schemeClr val="tx1"/>
          </a:solidFill>
        </a:ln>
      </a:spPr>
      <a:bodyPr rtlCol="0" anchor="ctr"/>
      <a:lstStyle>
        <a:defPPr algn="ctr">
          <a:defRPr sz="1600" dirty="0" err="1" smtClean="0">
            <a:solidFill>
              <a:sysClr val="windowText" lastClr="000000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GfK color scheme for Office 2010">
      <a:dk1>
        <a:srgbClr val="000000"/>
      </a:dk1>
      <a:lt1>
        <a:srgbClr val="FFFFFF"/>
      </a:lt1>
      <a:dk2>
        <a:srgbClr val="E95E0F"/>
      </a:dk2>
      <a:lt2>
        <a:srgbClr val="928580"/>
      </a:lt2>
      <a:accent1>
        <a:srgbClr val="004186"/>
      </a:accent1>
      <a:accent2>
        <a:srgbClr val="0087C8"/>
      </a:accent2>
      <a:accent3>
        <a:srgbClr val="A1AF00"/>
      </a:accent3>
      <a:accent4>
        <a:srgbClr val="CDC300"/>
      </a:accent4>
      <a:accent5>
        <a:srgbClr val="B50F22"/>
      </a:accent5>
      <a:accent6>
        <a:srgbClr val="E31B19"/>
      </a:accent6>
      <a:hlink>
        <a:srgbClr val="A1AF00"/>
      </a:hlink>
      <a:folHlink>
        <a:srgbClr val="CDC300"/>
      </a:folHlink>
    </a:clrScheme>
    <a:fontScheme name="GfK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gray">
        <a:solidFill>
          <a:schemeClr val="bg1"/>
        </a:solidFill>
        <a:ln w="9525">
          <a:solidFill>
            <a:schemeClr val="tx1"/>
          </a:solidFill>
        </a:ln>
      </a:spPr>
      <a:bodyPr rtlCol="0" anchor="ctr"/>
      <a:lstStyle>
        <a:defPPr algn="ctr">
          <a:defRPr sz="1600" dirty="0" err="1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Override1.xml><?xml version="1.0" encoding="utf-8"?>
<a:themeOverride xmlns:a="http://schemas.openxmlformats.org/drawingml/2006/main">
  <a:clrScheme name="BAREM_RENKLER">
    <a:dk1>
      <a:srgbClr val="000000"/>
    </a:dk1>
    <a:lt1>
      <a:srgbClr val="FFFFFF"/>
    </a:lt1>
    <a:dk2>
      <a:srgbClr val="A7A7A7"/>
    </a:dk2>
    <a:lt2>
      <a:srgbClr val="575656"/>
    </a:lt2>
    <a:accent1>
      <a:srgbClr val="575656"/>
    </a:accent1>
    <a:accent2>
      <a:srgbClr val="E30613"/>
    </a:accent2>
    <a:accent3>
      <a:srgbClr val="00ACCD"/>
    </a:accent3>
    <a:accent4>
      <a:srgbClr val="00A88E"/>
    </a:accent4>
    <a:accent5>
      <a:srgbClr val="72BF44"/>
    </a:accent5>
    <a:accent6>
      <a:srgbClr val="FAA61A"/>
    </a:accent6>
    <a:hlink>
      <a:srgbClr val="B41E8E"/>
    </a:hlink>
    <a:folHlink>
      <a:srgbClr val="0000CC"/>
    </a:folHlink>
  </a:clrScheme>
  <a:fontScheme name="Özel 1">
    <a:majorFont>
      <a:latin typeface="Calibri"/>
      <a:ea typeface="Avenir Roman"/>
      <a:cs typeface="Avenir Roman"/>
    </a:majorFont>
    <a:minorFont>
      <a:latin typeface="Calibri"/>
      <a:ea typeface="Helvetica"/>
      <a:cs typeface="Helvetica"/>
    </a:minorFont>
  </a:fontScheme>
  <a:fmtScheme name="Default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29999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4999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/>
      </a:effectStyle>
      <a:effectStyle>
        <a:effectLst/>
      </a:effectStyle>
      <a:effectStyle>
        <a:effectLst/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BAREM_RENKLER">
    <a:dk1>
      <a:srgbClr val="000000"/>
    </a:dk1>
    <a:lt1>
      <a:srgbClr val="FFFFFF"/>
    </a:lt1>
    <a:dk2>
      <a:srgbClr val="A7A7A7"/>
    </a:dk2>
    <a:lt2>
      <a:srgbClr val="575656"/>
    </a:lt2>
    <a:accent1>
      <a:srgbClr val="575656"/>
    </a:accent1>
    <a:accent2>
      <a:srgbClr val="E30613"/>
    </a:accent2>
    <a:accent3>
      <a:srgbClr val="00ACCD"/>
    </a:accent3>
    <a:accent4>
      <a:srgbClr val="00A88E"/>
    </a:accent4>
    <a:accent5>
      <a:srgbClr val="72BF44"/>
    </a:accent5>
    <a:accent6>
      <a:srgbClr val="FAA61A"/>
    </a:accent6>
    <a:hlink>
      <a:srgbClr val="B41E8E"/>
    </a:hlink>
    <a:folHlink>
      <a:srgbClr val="0000CC"/>
    </a:folHlink>
  </a:clrScheme>
  <a:fontScheme name="Özel 1">
    <a:majorFont>
      <a:latin typeface="Calibri"/>
      <a:ea typeface="Avenir Roman"/>
      <a:cs typeface="Avenir Roman"/>
    </a:majorFont>
    <a:minorFont>
      <a:latin typeface="Calibri"/>
      <a:ea typeface="Helvetica"/>
      <a:cs typeface="Helvetica"/>
    </a:minorFont>
  </a:fontScheme>
  <a:fmtScheme name="Default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29999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4999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/>
      </a:effectStyle>
      <a:effectStyle>
        <a:effectLst/>
      </a:effectStyle>
      <a:effectStyle>
        <a:effectLst/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BAREM_RENKLER">
    <a:dk1>
      <a:srgbClr val="000000"/>
    </a:dk1>
    <a:lt1>
      <a:srgbClr val="FFFFFF"/>
    </a:lt1>
    <a:dk2>
      <a:srgbClr val="A7A7A7"/>
    </a:dk2>
    <a:lt2>
      <a:srgbClr val="575656"/>
    </a:lt2>
    <a:accent1>
      <a:srgbClr val="575656"/>
    </a:accent1>
    <a:accent2>
      <a:srgbClr val="E30613"/>
    </a:accent2>
    <a:accent3>
      <a:srgbClr val="00ACCD"/>
    </a:accent3>
    <a:accent4>
      <a:srgbClr val="00A88E"/>
    </a:accent4>
    <a:accent5>
      <a:srgbClr val="72BF44"/>
    </a:accent5>
    <a:accent6>
      <a:srgbClr val="FAA61A"/>
    </a:accent6>
    <a:hlink>
      <a:srgbClr val="B41E8E"/>
    </a:hlink>
    <a:folHlink>
      <a:srgbClr val="0000CC"/>
    </a:folHlink>
  </a:clrScheme>
  <a:fontScheme name="Özel 1">
    <a:majorFont>
      <a:latin typeface="Calibri"/>
      <a:ea typeface="Avenir Roman"/>
      <a:cs typeface="Avenir Roman"/>
    </a:majorFont>
    <a:minorFont>
      <a:latin typeface="Calibri"/>
      <a:ea typeface="Helvetica"/>
      <a:cs typeface="Helvetica"/>
    </a:minorFont>
  </a:fontScheme>
  <a:fmtScheme name="Default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29999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4999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/>
      </a:effectStyle>
      <a:effectStyle>
        <a:effectLst/>
      </a:effectStyle>
      <a:effectStyle>
        <a:effectLst/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Präsentation1 1">
    <a:dk1>
      <a:srgbClr val="000000"/>
    </a:dk1>
    <a:lt1>
      <a:srgbClr val="FFFFFF"/>
    </a:lt1>
    <a:dk2>
      <a:srgbClr val="000000"/>
    </a:dk2>
    <a:lt2>
      <a:srgbClr val="9C9E9F"/>
    </a:lt2>
    <a:accent1>
      <a:srgbClr val="CDCECF"/>
    </a:accent1>
    <a:accent2>
      <a:srgbClr val="D10019"/>
    </a:accent2>
    <a:accent3>
      <a:srgbClr val="FFFFFF"/>
    </a:accent3>
    <a:accent4>
      <a:srgbClr val="000000"/>
    </a:accent4>
    <a:accent5>
      <a:srgbClr val="E3E3E4"/>
    </a:accent5>
    <a:accent6>
      <a:srgbClr val="BD0016"/>
    </a:accent6>
    <a:hlink>
      <a:srgbClr val="E08900"/>
    </a:hlink>
    <a:folHlink>
      <a:srgbClr val="00606B"/>
    </a:folHlink>
  </a:clrScheme>
  <a:fontScheme name="Präsentation1">
    <a:majorFont>
      <a:latin typeface="Trebuchet MS"/>
      <a:ea typeface=""/>
      <a:cs typeface=""/>
    </a:majorFont>
    <a:minorFont>
      <a:latin typeface="Trebuchet MS"/>
      <a:ea typeface=""/>
      <a:cs typeface=""/>
    </a:minorFont>
  </a:fontScheme>
  <a:fmtScheme name="Larissa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.xml><?xml version="1.0" encoding="utf-8"?>
<a:themeOverride xmlns:a="http://schemas.openxmlformats.org/drawingml/2006/main">
  <a:clrScheme name="Präsentation1 1">
    <a:dk1>
      <a:srgbClr val="000000"/>
    </a:dk1>
    <a:lt1>
      <a:srgbClr val="FFFFFF"/>
    </a:lt1>
    <a:dk2>
      <a:srgbClr val="000000"/>
    </a:dk2>
    <a:lt2>
      <a:srgbClr val="9C9E9F"/>
    </a:lt2>
    <a:accent1>
      <a:srgbClr val="CDCECF"/>
    </a:accent1>
    <a:accent2>
      <a:srgbClr val="D10019"/>
    </a:accent2>
    <a:accent3>
      <a:srgbClr val="FFFFFF"/>
    </a:accent3>
    <a:accent4>
      <a:srgbClr val="000000"/>
    </a:accent4>
    <a:accent5>
      <a:srgbClr val="E3E3E4"/>
    </a:accent5>
    <a:accent6>
      <a:srgbClr val="BD0016"/>
    </a:accent6>
    <a:hlink>
      <a:srgbClr val="E08900"/>
    </a:hlink>
    <a:folHlink>
      <a:srgbClr val="00606B"/>
    </a:folHlink>
  </a:clrScheme>
  <a:fontScheme name="Präsentation1">
    <a:majorFont>
      <a:latin typeface="Trebuchet MS"/>
      <a:ea typeface=""/>
      <a:cs typeface=""/>
    </a:majorFont>
    <a:minorFont>
      <a:latin typeface="Trebuchet MS"/>
      <a:ea typeface=""/>
      <a:cs typeface=""/>
    </a:minorFont>
  </a:fontScheme>
  <a:fmtScheme name="Larissa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ZENNA Master Slayt</Template>
  <TotalTime>1005</TotalTime>
  <Words>1078</Words>
  <Application>Microsoft Office PowerPoint</Application>
  <PresentationFormat>On-screen Show (16:9)</PresentationFormat>
  <Paragraphs>337</Paragraphs>
  <Slides>23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9" baseType="lpstr">
      <vt:lpstr>Arial</vt:lpstr>
      <vt:lpstr>Avenir Roman</vt:lpstr>
      <vt:lpstr>Calibri</vt:lpstr>
      <vt:lpstr>Courier New</vt:lpstr>
      <vt:lpstr>Wingdings</vt:lpstr>
      <vt:lpstr>GfK Template PPT 2007-2010 16-9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Bireyler Ne Zaman Ailesinden Ayrı Yaşamaya Başlamalı? Demografik kırılımlar bazında sonuçlar (%)</vt:lpstr>
      <vt:lpstr>PowerPoint Presentation</vt:lpstr>
      <vt:lpstr>PowerPoint Presentation</vt:lpstr>
      <vt:lpstr>PowerPoint Presentation</vt:lpstr>
      <vt:lpstr>PowerPoint Presentation</vt:lpstr>
      <vt:lpstr>Teknolojik Trendlerin Takibi Demografik kırılımlar bazında sonuçlar (%)</vt:lpstr>
      <vt:lpstr>İmkanımız Olsa Hangi Teknolojik Ürünleri Sürekli Yenilemek İsterdik? Demografik kırılımlar bazında sonuçlar (%)</vt:lpstr>
      <vt:lpstr>PowerPoint Presentation</vt:lpstr>
      <vt:lpstr>Kişisel Bir Sorun (Fiziksel veya Ruhsal) Yaşadığınızda Bunu Kiminle Paylaşıyoruz? Demografik kırılımlar bazında sonuçlar (%)</vt:lpstr>
      <vt:lpstr>Maddi Bir Sorun Yaşadığınızda İlk Başvuracağınız Kişi Kim? Demografik kırılımlar bazında sonuçlar (%)</vt:lpstr>
      <vt:lpstr>Kendimizi Nasıl Hissediyoruz?</vt:lpstr>
      <vt:lpstr>PowerPoint Presentation</vt:lpstr>
      <vt:lpstr>PowerPoint Presentation</vt:lpstr>
      <vt:lpstr>Sanal Platformlarda (sosyal medya, mobil uygulamalar vb.) Tanışıp Arkadaş Olduğumuz Kişilere Ne Derece Güveniyoruz?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[Subtitle of presentation]</dc:subject>
  <dc:creator>Zafer Natan</dc:creator>
  <dc:description>Optimized for MS PowerPoint 2010 (optionally can be used under MS PowerPoint 2007).</dc:description>
  <cp:lastModifiedBy>Zafer Natan</cp:lastModifiedBy>
  <cp:revision>80</cp:revision>
  <cp:lastPrinted>2011-09-08T07:53:45Z</cp:lastPrinted>
  <dcterms:created xsi:type="dcterms:W3CDTF">2017-06-15T06:43:56Z</dcterms:created>
  <dcterms:modified xsi:type="dcterms:W3CDTF">2017-06-20T16:26:53Z</dcterms:modified>
</cp:coreProperties>
</file>